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56" r:id="rId2"/>
    <p:sldId id="260" r:id="rId3"/>
    <p:sldId id="261" r:id="rId4"/>
    <p:sldId id="263" r:id="rId5"/>
    <p:sldId id="264" r:id="rId6"/>
    <p:sldId id="266" r:id="rId7"/>
    <p:sldId id="267" r:id="rId8"/>
    <p:sldId id="268" r:id="rId9"/>
    <p:sldId id="270" r:id="rId10"/>
    <p:sldId id="271" r:id="rId11"/>
    <p:sldId id="272" r:id="rId12"/>
    <p:sldId id="273" r:id="rId13"/>
    <p:sldId id="274" r:id="rId14"/>
    <p:sldId id="279" r:id="rId15"/>
    <p:sldId id="280" r:id="rId16"/>
    <p:sldId id="281" r:id="rId17"/>
    <p:sldId id="282" r:id="rId18"/>
    <p:sldId id="283" r:id="rId19"/>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80" d="100"/>
          <a:sy n="80" d="100"/>
        </p:scale>
        <p:origin x="288" y="9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11/15/2017</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2222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F63950EB-FA01-4697-BFB4-32BAF0F00FF8}" type="datetime1">
              <a:rPr lang="en-US" smtClean="0"/>
              <a:pPr>
                <a:defRPr/>
              </a:pPr>
              <a:t>11/15/2017</a:t>
            </a:fld>
            <a:endParaRPr lang="en-US" dirty="0"/>
          </a:p>
        </p:txBody>
      </p:sp>
      <p:sp>
        <p:nvSpPr>
          <p:cNvPr id="22221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C52D5DE-E514-4967-BD80-165C9132E65F}"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3584049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2426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5B0F2A-8B2D-4ED9-9498-C6399AA4688E}" type="datetime1">
              <a:rPr lang="en-US" smtClean="0"/>
              <a:pPr>
                <a:defRPr/>
              </a:pPr>
              <a:t>11/15/2017</a:t>
            </a:fld>
            <a:endParaRPr lang="en-US" dirty="0"/>
          </a:p>
        </p:txBody>
      </p:sp>
      <p:sp>
        <p:nvSpPr>
          <p:cNvPr id="2426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ABAB4AE-0137-46A9-BCCA-2FA71A0479CD}" type="slidenum">
              <a:rPr lang="en-US" altLang="en-US">
                <a:latin typeface="Verdana" panose="020B0604030504040204" pitchFamily="34" charset="0"/>
              </a:rPr>
              <a:pPr algn="r" eaLnBrk="1" hangingPunct="1">
                <a:spcBef>
                  <a:spcPct val="0"/>
                </a:spcBef>
              </a:pPr>
              <a:t>10</a:t>
            </a:fld>
            <a:endParaRPr lang="en-US" altLang="en-US" dirty="0">
              <a:latin typeface="Verdana" panose="020B0604030504040204" pitchFamily="34" charset="0"/>
            </a:endParaRPr>
          </a:p>
        </p:txBody>
      </p:sp>
    </p:spTree>
    <p:extLst>
      <p:ext uri="{BB962C8B-B14F-4D97-AF65-F5344CB8AC3E}">
        <p14:creationId xmlns:p14="http://schemas.microsoft.com/office/powerpoint/2010/main" val="248644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2426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5B0F2A-8B2D-4ED9-9498-C6399AA4688E}" type="datetime1">
              <a:rPr lang="en-US" smtClean="0"/>
              <a:pPr>
                <a:defRPr/>
              </a:pPr>
              <a:t>11/15/2017</a:t>
            </a:fld>
            <a:endParaRPr lang="en-US" dirty="0"/>
          </a:p>
        </p:txBody>
      </p:sp>
      <p:sp>
        <p:nvSpPr>
          <p:cNvPr id="2426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ABAB4AE-0137-46A9-BCCA-2FA71A0479CD}" type="slidenum">
              <a:rPr lang="en-US" altLang="en-US">
                <a:latin typeface="Verdana" panose="020B0604030504040204" pitchFamily="34" charset="0"/>
              </a:rPr>
              <a:pPr algn="r" eaLnBrk="1" hangingPunct="1">
                <a:spcBef>
                  <a:spcPct val="0"/>
                </a:spcBef>
              </a:pPr>
              <a:t>11</a:t>
            </a:fld>
            <a:endParaRPr lang="en-US" altLang="en-US" dirty="0">
              <a:latin typeface="Verdana" panose="020B0604030504040204" pitchFamily="34" charset="0"/>
            </a:endParaRPr>
          </a:p>
        </p:txBody>
      </p:sp>
    </p:spTree>
    <p:extLst>
      <p:ext uri="{BB962C8B-B14F-4D97-AF65-F5344CB8AC3E}">
        <p14:creationId xmlns:p14="http://schemas.microsoft.com/office/powerpoint/2010/main" val="1863768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buFont typeface="Arial" pitchFamily="34" charset="0"/>
              <a:buNone/>
            </a:pPr>
            <a:endParaRPr lang="en-US" altLang="en-US" baseline="0" dirty="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33DB52-6E99-47B3-A9EE-134F3053CAAB}" type="slidenum">
              <a:rPr lang="en-US" altLang="en-US" sz="1400"/>
              <a:pPr>
                <a:spcBef>
                  <a:spcPct val="0"/>
                </a:spcBef>
              </a:pPr>
              <a:t>12</a:t>
            </a:fld>
            <a:endParaRPr lang="en-US" altLang="en-US" sz="1400" dirty="0"/>
          </a:p>
        </p:txBody>
      </p:sp>
    </p:spTree>
    <p:extLst>
      <p:ext uri="{BB962C8B-B14F-4D97-AF65-F5344CB8AC3E}">
        <p14:creationId xmlns:p14="http://schemas.microsoft.com/office/powerpoint/2010/main" val="2390085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buFont typeface="Arial" pitchFamily="34" charset="0"/>
              <a:buChar char="•"/>
            </a:pPr>
            <a:r>
              <a:rPr lang="en-US" altLang="en-US" dirty="0"/>
              <a:t>  TaxSlayer automatically transfers the excess withholdings from NJ 2450 to NJ 1040 Lines</a:t>
            </a:r>
            <a:r>
              <a:rPr lang="en-US" altLang="en-US" baseline="0" dirty="0"/>
              <a:t> 52 - 54</a:t>
            </a:r>
            <a:endParaRPr lang="en-US" altLang="en-US" dirty="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33DB52-6E99-47B3-A9EE-134F3053CAAB}" type="slidenum">
              <a:rPr lang="en-US" altLang="en-US" sz="1400"/>
              <a:pPr>
                <a:spcBef>
                  <a:spcPct val="0"/>
                </a:spcBef>
              </a:pPr>
              <a:t>13</a:t>
            </a:fld>
            <a:endParaRPr lang="en-US" altLang="en-US" sz="1400" dirty="0"/>
          </a:p>
        </p:txBody>
      </p:sp>
    </p:spTree>
    <p:extLst>
      <p:ext uri="{BB962C8B-B14F-4D97-AF65-F5344CB8AC3E}">
        <p14:creationId xmlns:p14="http://schemas.microsoft.com/office/powerpoint/2010/main" val="3132311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FCF6CCD9-515E-49EC-AA01-1290C55EAD8A}" type="datetime1">
              <a:rPr lang="en-US" smtClean="0"/>
              <a:pPr>
                <a:defRPr/>
              </a:pPr>
              <a:t>11/15/2017</a:t>
            </a:fld>
            <a:endParaRPr lang="en-US" dirty="0"/>
          </a:p>
        </p:txBody>
      </p:sp>
    </p:spTree>
    <p:extLst>
      <p:ext uri="{BB962C8B-B14F-4D97-AF65-F5344CB8AC3E}">
        <p14:creationId xmlns:p14="http://schemas.microsoft.com/office/powerpoint/2010/main" val="1823084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FCF6CCD9-515E-49EC-AA01-1290C55EAD8A}" type="datetime1">
              <a:rPr lang="en-US" smtClean="0"/>
              <a:pPr>
                <a:defRPr/>
              </a:pPr>
              <a:t>11/15/2017</a:t>
            </a:fld>
            <a:endParaRPr lang="en-US" dirty="0"/>
          </a:p>
        </p:txBody>
      </p:sp>
    </p:spTree>
    <p:extLst>
      <p:ext uri="{BB962C8B-B14F-4D97-AF65-F5344CB8AC3E}">
        <p14:creationId xmlns:p14="http://schemas.microsoft.com/office/powerpoint/2010/main" val="3407540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FCF6CCD9-515E-49EC-AA01-1290C55EAD8A}" type="datetime1">
              <a:rPr lang="en-US" smtClean="0"/>
              <a:pPr>
                <a:defRPr/>
              </a:pPr>
              <a:t>11/15/2017</a:t>
            </a:fld>
            <a:endParaRPr lang="en-US" dirty="0"/>
          </a:p>
        </p:txBody>
      </p:sp>
    </p:spTree>
    <p:extLst>
      <p:ext uri="{BB962C8B-B14F-4D97-AF65-F5344CB8AC3E}">
        <p14:creationId xmlns:p14="http://schemas.microsoft.com/office/powerpoint/2010/main" val="424898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Paid </a:t>
            </a:r>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FCF6CCD9-515E-49EC-AA01-1290C55EAD8A}" type="datetime1">
              <a:rPr lang="en-US" smtClean="0"/>
              <a:pPr>
                <a:defRPr/>
              </a:pPr>
              <a:t>11/15/2017</a:t>
            </a:fld>
            <a:endParaRPr lang="en-US" dirty="0"/>
          </a:p>
        </p:txBody>
      </p:sp>
    </p:spTree>
    <p:extLst>
      <p:ext uri="{BB962C8B-B14F-4D97-AF65-F5344CB8AC3E}">
        <p14:creationId xmlns:p14="http://schemas.microsoft.com/office/powerpoint/2010/main" val="2166244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Paid  </a:t>
            </a:r>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FCF6CCD9-515E-49EC-AA01-1290C55EAD8A}" type="datetime1">
              <a:rPr lang="en-US" smtClean="0"/>
              <a:pPr>
                <a:defRPr/>
              </a:pPr>
              <a:t>11/15/2017</a:t>
            </a:fld>
            <a:endParaRPr lang="en-US" dirty="0"/>
          </a:p>
        </p:txBody>
      </p:sp>
    </p:spTree>
    <p:extLst>
      <p:ext uri="{BB962C8B-B14F-4D97-AF65-F5344CB8AC3E}">
        <p14:creationId xmlns:p14="http://schemas.microsoft.com/office/powerpoint/2010/main" val="3522249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 For Federal purposes, determinant for</a:t>
            </a:r>
            <a:r>
              <a:rPr lang="en-US" baseline="0" dirty="0"/>
              <a:t> treatment of d</a:t>
            </a:r>
            <a:r>
              <a:rPr lang="en-US" dirty="0"/>
              <a:t>isability income is </a:t>
            </a:r>
            <a:r>
              <a:rPr lang="en-US" baseline="0" dirty="0"/>
              <a:t>company’s minimum retirement age</a:t>
            </a:r>
          </a:p>
          <a:p>
            <a:pPr>
              <a:buFont typeface="Arial" pitchFamily="34" charset="0"/>
              <a:buChar char="•"/>
            </a:pPr>
            <a:r>
              <a:rPr lang="en-US" baseline="0" dirty="0"/>
              <a:t> For State purposes, treatment is determined by recipient’s age </a:t>
            </a:r>
            <a:r>
              <a:rPr lang="en-US" dirty="0"/>
              <a:t> </a:t>
            </a:r>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11/15/2017</a:t>
            </a:fld>
            <a:endParaRPr lang="en-US" dirty="0"/>
          </a:p>
        </p:txBody>
      </p:sp>
    </p:spTree>
    <p:extLst>
      <p:ext uri="{BB962C8B-B14F-4D97-AF65-F5344CB8AC3E}">
        <p14:creationId xmlns:p14="http://schemas.microsoft.com/office/powerpoint/2010/main" val="347513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eaLnBrk="1" hangingPunct="1">
              <a:spcBef>
                <a:spcPct val="0"/>
              </a:spcBef>
              <a:buFontTx/>
              <a:buChar char="•"/>
            </a:pPr>
            <a:r>
              <a:rPr lang="en-US" altLang="en-US" dirty="0"/>
              <a:t>W-2 may have NJFLI, NJUI, NJDI all in box 14 or elsewhere on W-2 </a:t>
            </a:r>
          </a:p>
          <a:p>
            <a:pPr marL="635000" lvl="1" indent="-173038" eaLnBrk="1" hangingPunct="1">
              <a:spcBef>
                <a:spcPct val="0"/>
              </a:spcBef>
              <a:buFontTx/>
              <a:buChar char="•"/>
            </a:pPr>
            <a:r>
              <a:rPr lang="en-US" altLang="en-US" dirty="0"/>
              <a:t>Must always enter it in TaxSlayer in box 14</a:t>
            </a:r>
          </a:p>
        </p:txBody>
      </p:sp>
      <p:sp>
        <p:nvSpPr>
          <p:cNvPr id="19251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a:ea typeface="ＭＳ Ｐゴシック" pitchFamily="34" charset="-128"/>
            </a:endParaRPr>
          </a:p>
        </p:txBody>
      </p:sp>
      <p:sp>
        <p:nvSpPr>
          <p:cNvPr id="19251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00673EA-CD11-45AE-BCDC-327B72ABBF0D}" type="datetime1">
              <a:rPr lang="en-US" smtClean="0">
                <a:ea typeface="ＭＳ Ｐゴシック" pitchFamily="34" charset="-128"/>
              </a:rPr>
              <a:pPr fontAlgn="base">
                <a:spcBef>
                  <a:spcPct val="0"/>
                </a:spcBef>
                <a:spcAft>
                  <a:spcPct val="0"/>
                </a:spcAft>
                <a:defRPr/>
              </a:pPr>
              <a:t>11/15/2017</a:t>
            </a:fld>
            <a:endParaRPr lang="en-US" dirty="0">
              <a:ea typeface="ＭＳ Ｐゴシック" pitchFamily="34" charset="-128"/>
            </a:endParaRPr>
          </a:p>
        </p:txBody>
      </p:sp>
      <p:sp>
        <p:nvSpPr>
          <p:cNvPr id="13619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90005E-16A8-4CCA-821F-4490A0528A6B}" type="slidenum">
              <a:rPr lang="en-US" altLang="en-US" sz="1400"/>
              <a:pPr>
                <a:spcBef>
                  <a:spcPct val="0"/>
                </a:spcBef>
              </a:pPr>
              <a:t>3</a:t>
            </a:fld>
            <a:endParaRPr lang="en-US" altLang="en-US" sz="1400" dirty="0"/>
          </a:p>
        </p:txBody>
      </p:sp>
    </p:spTree>
    <p:extLst>
      <p:ext uri="{BB962C8B-B14F-4D97-AF65-F5344CB8AC3E}">
        <p14:creationId xmlns:p14="http://schemas.microsoft.com/office/powerpoint/2010/main" val="148757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cs typeface="Arial" panose="020B0604020202020204" pitchFamily="34" charset="0"/>
            </a:endParaRPr>
          </a:p>
        </p:txBody>
      </p:sp>
      <p:sp>
        <p:nvSpPr>
          <p:cNvPr id="2304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r>
              <a:rPr lang="en-US" altLang="en-US" dirty="0"/>
              <a:t>Notes/Handouts</a:t>
            </a:r>
          </a:p>
        </p:txBody>
      </p:sp>
      <p:sp>
        <p:nvSpPr>
          <p:cNvPr id="2253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A58848B-5225-411E-B805-3232085664E4}" type="datetime1">
              <a:rPr lang="en-US" smtClean="0">
                <a:ea typeface="ＭＳ Ｐゴシック" charset="-128"/>
              </a:rPr>
              <a:pPr fontAlgn="base">
                <a:spcBef>
                  <a:spcPct val="0"/>
                </a:spcBef>
                <a:spcAft>
                  <a:spcPct val="0"/>
                </a:spcAft>
                <a:defRPr/>
              </a:pPr>
              <a:t>11/15/2017</a:t>
            </a:fld>
            <a:endParaRPr lang="en-US" dirty="0">
              <a:ea typeface="ＭＳ Ｐゴシック" charset="-128"/>
            </a:endParaRPr>
          </a:p>
        </p:txBody>
      </p:sp>
      <p:sp>
        <p:nvSpPr>
          <p:cNvPr id="23040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C7CE8D7-15DB-433B-9F0E-D7DFD47EAF06}"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3923986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6627" name="Notes Placeholder 2"/>
          <p:cNvSpPr>
            <a:spLocks noGrp="1"/>
          </p:cNvSpPr>
          <p:nvPr>
            <p:ph type="body" idx="1"/>
          </p:nvPr>
        </p:nvSpPr>
        <p:spPr bwMode="auto"/>
        <p:txBody>
          <a:bodyPr>
            <a:normAutofit/>
          </a:bodyPr>
          <a:lstStyle/>
          <a:p>
            <a:pPr>
              <a:buFontTx/>
              <a:buChar char="•"/>
              <a:defRPr/>
            </a:pPr>
            <a:r>
              <a:rPr lang="en-US" dirty="0"/>
              <a:t> This is the source document a working client will present for their wages </a:t>
            </a:r>
          </a:p>
          <a:p>
            <a:pPr>
              <a:defRPr/>
            </a:pPr>
            <a:endParaRPr lang="en-US" dirty="0"/>
          </a:p>
          <a:p>
            <a:pPr>
              <a:buFontTx/>
              <a:buChar char="•"/>
              <a:defRPr/>
            </a:pPr>
            <a:r>
              <a:rPr lang="en-US" dirty="0"/>
              <a:t> A W-2 can be multiple pages</a:t>
            </a:r>
          </a:p>
          <a:p>
            <a:pPr>
              <a:buFontTx/>
              <a:buChar char="•"/>
              <a:defRPr/>
            </a:pPr>
            <a:endParaRPr lang="en-US" dirty="0"/>
          </a:p>
          <a:p>
            <a:pPr>
              <a:buFontTx/>
              <a:buChar char="•"/>
              <a:defRPr/>
            </a:pPr>
            <a:r>
              <a:rPr lang="en-US" dirty="0"/>
              <a:t> Some interesting things on this W-2:</a:t>
            </a:r>
          </a:p>
          <a:p>
            <a:pPr marL="274320" lvl="1">
              <a:buFontTx/>
              <a:buChar char="•"/>
              <a:defRPr/>
            </a:pPr>
            <a:r>
              <a:rPr lang="en-US" dirty="0"/>
              <a:t> Federal wages are different than Social Security &amp; Medicare wages</a:t>
            </a:r>
          </a:p>
          <a:p>
            <a:pPr marL="274320" lvl="1">
              <a:buFontTx/>
              <a:buChar char="•"/>
              <a:defRPr/>
            </a:pPr>
            <a:r>
              <a:rPr lang="en-US" dirty="0"/>
              <a:t> Employee received Dependent Care benefits from employer in Box 10</a:t>
            </a:r>
          </a:p>
          <a:p>
            <a:pPr marL="274320" lvl="1">
              <a:buFontTx/>
              <a:buChar char="•"/>
              <a:defRPr/>
            </a:pPr>
            <a:r>
              <a:rPr lang="en-US" dirty="0"/>
              <a:t> Employee made a contribution to a 401k plan, indicated by code in Box 12.  Notice that amount contributed to 401k pre-tax is difference between Federal wages &amp; Social Security/Medicare wages</a:t>
            </a:r>
          </a:p>
          <a:p>
            <a:pPr marL="274320" lvl="1">
              <a:buFontTx/>
              <a:buChar char="•"/>
              <a:defRPr/>
            </a:pPr>
            <a:r>
              <a:rPr lang="en-US" dirty="0"/>
              <a:t> NJ box 16 state wages are different than</a:t>
            </a:r>
            <a:r>
              <a:rPr lang="en-US" baseline="0" dirty="0"/>
              <a:t> Federal box 1.  There is an amount that is pre-tax federal but after- tax NJ.  Need to see pay stub to determine what it is.  Important if it is medical </a:t>
            </a:r>
            <a:endParaRPr lang="en-US" dirty="0"/>
          </a:p>
          <a:p>
            <a:pPr marL="274320" lvl="1">
              <a:defRPr/>
            </a:pPr>
            <a:endParaRPr lang="en-US" dirty="0"/>
          </a:p>
          <a:p>
            <a:pPr marL="0" lvl="1">
              <a:buFont typeface="Arial" pitchFamily="34" charset="0"/>
              <a:buChar char="•"/>
              <a:defRPr/>
            </a:pPr>
            <a:r>
              <a:rPr lang="en-US" dirty="0"/>
              <a:t> Box 12 code DD – shows amount for employer-provided health insurance</a:t>
            </a:r>
          </a:p>
          <a:p>
            <a:pPr marL="274320" lvl="2">
              <a:buFont typeface="Arial" pitchFamily="34" charset="0"/>
              <a:buChar char="•"/>
              <a:defRPr/>
            </a:pPr>
            <a:r>
              <a:rPr lang="en-US" dirty="0"/>
              <a:t> Not taxable</a:t>
            </a:r>
          </a:p>
          <a:p>
            <a:pPr marL="274320" lvl="2">
              <a:buFont typeface="Arial" pitchFamily="34" charset="0"/>
              <a:buChar char="•"/>
              <a:defRPr/>
            </a:pPr>
            <a:r>
              <a:rPr lang="en-US" dirty="0"/>
              <a:t> Just enter into TaxSlayer Box 12</a:t>
            </a:r>
          </a:p>
          <a:p>
            <a:pPr lvl="1">
              <a:buFontTx/>
              <a:buChar char="•"/>
              <a:defRPr/>
            </a:pPr>
            <a:endParaRPr lang="en-US" dirty="0"/>
          </a:p>
          <a:p>
            <a:pPr>
              <a:buFontTx/>
              <a:buChar char="•"/>
              <a:defRPr/>
            </a:pPr>
            <a:endParaRPr lang="en-US" dirty="0"/>
          </a:p>
          <a:p>
            <a:pPr>
              <a:defRPr/>
            </a:pPr>
            <a:endParaRPr lang="en-US" dirty="0"/>
          </a:p>
          <a:p>
            <a:pPr>
              <a:defRPr/>
            </a:pPr>
            <a:endParaRPr lang="en-US" dirty="0"/>
          </a:p>
          <a:p>
            <a:pPr>
              <a:buFontTx/>
              <a:buChar char="•"/>
              <a:defRPr/>
            </a:pPr>
            <a:endParaRPr lang="en-US" dirty="0"/>
          </a:p>
        </p:txBody>
      </p:sp>
      <p:sp>
        <p:nvSpPr>
          <p:cNvPr id="23245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B1EA5312-70F9-48B8-AEF2-A568B23BE533}" type="datetime1">
              <a:rPr lang="en-US" smtClean="0"/>
              <a:pPr>
                <a:defRPr/>
              </a:pPr>
              <a:t>11/15/2017</a:t>
            </a:fld>
            <a:endParaRPr lang="en-US" dirty="0"/>
          </a:p>
        </p:txBody>
      </p:sp>
      <p:sp>
        <p:nvSpPr>
          <p:cNvPr id="23245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2B97B46-002D-4DDB-9CE6-B3F19A3562C8}" type="slidenum">
              <a:rPr lang="en-US" altLang="en-US">
                <a:latin typeface="Verdana" panose="020B0604030504040204" pitchFamily="34" charset="0"/>
              </a:rPr>
              <a:pPr algn="r" eaLnBrk="1" hangingPunct="1">
                <a:spcBef>
                  <a:spcPct val="0"/>
                </a:spcBef>
              </a:pPr>
              <a:t>5</a:t>
            </a:fld>
            <a:endParaRPr lang="en-US" altLang="en-US" dirty="0">
              <a:latin typeface="Verdana" panose="020B0604030504040204" pitchFamily="34" charset="0"/>
            </a:endParaRPr>
          </a:p>
        </p:txBody>
      </p:sp>
    </p:spTree>
    <p:extLst>
      <p:ext uri="{BB962C8B-B14F-4D97-AF65-F5344CB8AC3E}">
        <p14:creationId xmlns:p14="http://schemas.microsoft.com/office/powerpoint/2010/main" val="270941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extLst/>
        </p:spPr>
        <p:txBody>
          <a:bodyPr>
            <a:normAutofit fontScale="70000" lnSpcReduction="20000"/>
          </a:bodyPr>
          <a:lstStyle/>
          <a:p>
            <a:pPr>
              <a:buFont typeface="Arial" pitchFamily="34" charset="0"/>
              <a:buChar char="•"/>
              <a:defRPr/>
            </a:pPr>
            <a:r>
              <a:rPr lang="en-US" sz="1400" dirty="0"/>
              <a:t> Enter Employer ID &amp; Employer Name &amp; Address (if they don’t come up automatically from entering</a:t>
            </a:r>
            <a:r>
              <a:rPr lang="en-US" sz="1400" baseline="0" dirty="0"/>
              <a:t> employer </a:t>
            </a:r>
            <a:r>
              <a:rPr lang="en-US" sz="1400" dirty="0"/>
              <a:t>ID - EIN)</a:t>
            </a:r>
          </a:p>
          <a:p>
            <a:pPr marL="277117" lvl="1">
              <a:buFont typeface="Arial" pitchFamily="34" charset="0"/>
              <a:buChar char="•"/>
              <a:defRPr/>
            </a:pPr>
            <a:r>
              <a:rPr lang="en-US" sz="1400" dirty="0"/>
              <a:t> Enter Zip Code, &amp; TaxSlayer will populate city &amp; state</a:t>
            </a:r>
          </a:p>
          <a:p>
            <a:pPr>
              <a:buFont typeface="Arial" pitchFamily="34" charset="0"/>
              <a:buChar char="•"/>
              <a:defRPr/>
            </a:pPr>
            <a:r>
              <a:rPr lang="en-US" dirty="0"/>
              <a:t> </a:t>
            </a:r>
            <a:r>
              <a:rPr lang="en-US" sz="1400" dirty="0"/>
              <a:t>Enter Wages in Box 1 </a:t>
            </a:r>
          </a:p>
          <a:p>
            <a:pPr marL="277117" lvl="1">
              <a:buFont typeface="Arial" pitchFamily="34" charset="0"/>
              <a:buChar char="•"/>
              <a:defRPr/>
            </a:pPr>
            <a:r>
              <a:rPr lang="en-US" sz="1400" dirty="0"/>
              <a:t> TaxSlayer will automatically populate SS &amp; Medicare wages/tax withheld in Boxes 3, 4, 5, 6</a:t>
            </a:r>
          </a:p>
          <a:p>
            <a:pPr marL="554235" lvl="2">
              <a:buFont typeface="Arial" pitchFamily="34" charset="0"/>
              <a:buChar char="•"/>
              <a:defRPr/>
            </a:pPr>
            <a:r>
              <a:rPr lang="en-US" sz="1400" dirty="0"/>
              <a:t> </a:t>
            </a:r>
            <a:r>
              <a:rPr lang="en-US" dirty="0"/>
              <a:t>When Federal wages not = SS or Medicare wages, it is often because of a pre-tax 401k contribution, which is shown in Box 12 as a code D</a:t>
            </a:r>
            <a:r>
              <a:rPr lang="en-US" sz="1400" kern="1200" dirty="0">
                <a:solidFill>
                  <a:schemeClr val="tx1"/>
                </a:solidFill>
                <a:latin typeface="+mn-lt"/>
                <a:ea typeface="+mn-ea"/>
                <a:cs typeface="Arial" charset="0"/>
              </a:rPr>
              <a:t>.  TaxSlayer will not automatically change the SS or Medicare wages if you enter code D in Box 12</a:t>
            </a:r>
            <a:endParaRPr lang="en-US" dirty="0"/>
          </a:p>
          <a:p>
            <a:pPr marL="554235" lvl="2">
              <a:buFont typeface="Arial" pitchFamily="34" charset="0"/>
              <a:buChar char="•"/>
              <a:defRPr/>
            </a:pPr>
            <a:r>
              <a:rPr lang="en-US" sz="1400" dirty="0"/>
              <a:t>  If you need to changed Box 3 or 5 wages, you must manually correct</a:t>
            </a:r>
            <a:r>
              <a:rPr lang="en-US" sz="1400" baseline="0" dirty="0"/>
              <a:t> them.  A change in Box 3 will cause TaxSlayer to re-calculate Box 4; a change in Box 5 will cause TaxSlayer to re-calculate Box 6 </a:t>
            </a:r>
            <a:endParaRPr lang="en-US" sz="1400" dirty="0"/>
          </a:p>
          <a:p>
            <a:pPr>
              <a:buFontTx/>
              <a:buChar char="•"/>
              <a:defRPr/>
            </a:pPr>
            <a:r>
              <a:rPr lang="en-US" dirty="0"/>
              <a:t> Enter any other #s from W-2 Boxes 2, 7-12</a:t>
            </a:r>
          </a:p>
          <a:p>
            <a:pPr marL="277117" lvl="1">
              <a:buFontTx/>
              <a:buChar char="•"/>
              <a:defRPr/>
            </a:pPr>
            <a:r>
              <a:rPr lang="en-US" dirty="0"/>
              <a:t> TaxSlayer will include Allocated Tips from Box 8 in Wages (1040 Line 7)</a:t>
            </a:r>
          </a:p>
          <a:p>
            <a:pPr marL="277117" lvl="1">
              <a:buFontTx/>
              <a:buChar char="•"/>
              <a:defRPr/>
            </a:pPr>
            <a:r>
              <a:rPr lang="en-US" dirty="0"/>
              <a:t> TaxSlayer will use Dependent Care Benefits from Box 10 in calculating Credit for Child &amp; Dependent Care Expenses on Form 2441 Part III Line 14</a:t>
            </a:r>
          </a:p>
          <a:p>
            <a:pPr>
              <a:buFontTx/>
              <a:buChar char="•"/>
              <a:defRPr/>
            </a:pPr>
            <a:r>
              <a:rPr lang="en-US" dirty="0"/>
              <a:t> Enter NJSUI (Unemployment), NJSDI (Disability), &amp; NJFLI (Family Medical Leave) amounts in TaxSlayer Box 14 (even if they are someplace else on W-2)</a:t>
            </a:r>
          </a:p>
          <a:p>
            <a:pPr marL="277117" lvl="1">
              <a:buFontTx/>
              <a:buChar char="•"/>
              <a:defRPr/>
            </a:pPr>
            <a:r>
              <a:rPr lang="en-US" dirty="0"/>
              <a:t> On some W-2s, WF or SWF (Work Force Development – a portion of Unemployment NJSUI) is separated from Unemployment.  When entering in TaxSlayer, add WF/SWF &amp; Unemployment together &amp; enter in box 14 under NJSUI</a:t>
            </a:r>
          </a:p>
          <a:p>
            <a:pPr marL="277117" lvl="1">
              <a:buFontTx/>
              <a:buChar char="•"/>
              <a:defRPr/>
            </a:pPr>
            <a:r>
              <a:rPr lang="en-US" dirty="0"/>
              <a:t> TaxSlayer will include the amounts entered in Box 14 in State/Local Taxes you paid on Sch A Itemized Deductions</a:t>
            </a:r>
          </a:p>
          <a:p>
            <a:pPr marL="548640" lvl="2">
              <a:buFontTx/>
              <a:buChar char="•"/>
              <a:defRPr/>
            </a:pPr>
            <a:r>
              <a:rPr lang="en-US" dirty="0"/>
              <a:t> Private plans, indicated by PP#, cannot be claimed on Sch A.  Therefore, must choose “Other” from drop-down menu in Box 14 so that amount does not flow through to Sch A.  Entries under “Other” will also  not flow through to NJ Form 2450 for excess contributions to unemployment, disability, or family leave</a:t>
            </a:r>
          </a:p>
          <a:p>
            <a:pPr marL="548640" lvl="2">
              <a:buFontTx/>
              <a:buChar char="•"/>
              <a:defRPr/>
            </a:pPr>
            <a:r>
              <a:rPr lang="en-US" dirty="0"/>
              <a:t> If other entries in this box, such as 414h, choose “Other” for Box 14.  They do not flow through to Sch A</a:t>
            </a:r>
          </a:p>
          <a:p>
            <a:pPr marL="548640" lvl="2">
              <a:buFontTx/>
              <a:buChar char="•"/>
              <a:defRPr/>
            </a:pPr>
            <a:r>
              <a:rPr lang="en-US" dirty="0"/>
              <a:t> If more items are in box 14 of the W-2 than there is room for on the TaxSlayer W-2, combine them together and enter on the open line</a:t>
            </a:r>
          </a:p>
          <a:p>
            <a:pPr marL="0" lvl="0" indent="-180083">
              <a:buFontTx/>
              <a:buChar char="•"/>
              <a:defRPr/>
            </a:pPr>
            <a:endParaRPr lang="en-US" dirty="0"/>
          </a:p>
          <a:p>
            <a:pPr lvl="1">
              <a:defRPr/>
            </a:pPr>
            <a:r>
              <a:rPr lang="en-US" dirty="0"/>
              <a:t> </a:t>
            </a:r>
          </a:p>
          <a:p>
            <a:pPr>
              <a:defRPr/>
            </a:pPr>
            <a:endParaRPr lang="en-US" dirty="0"/>
          </a:p>
          <a:p>
            <a:pPr>
              <a:buFontTx/>
              <a:buNone/>
              <a:defRPr/>
            </a:pPr>
            <a:endParaRPr lang="en-US" dirty="0"/>
          </a:p>
          <a:p>
            <a:pPr>
              <a:defRPr/>
            </a:pPr>
            <a:endParaRPr lang="en-US" dirty="0"/>
          </a:p>
          <a:p>
            <a:pPr>
              <a:defRPr/>
            </a:pPr>
            <a:endParaRPr lang="en-US" dirty="0"/>
          </a:p>
          <a:p>
            <a:pPr>
              <a:defRPr/>
            </a:pPr>
            <a:endParaRPr lang="en-US" dirty="0"/>
          </a:p>
          <a:p>
            <a:pPr>
              <a:defRPr/>
            </a:pPr>
            <a:endParaRPr lang="en-US" dirty="0"/>
          </a:p>
        </p:txBody>
      </p:sp>
      <p:sp>
        <p:nvSpPr>
          <p:cNvPr id="2365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C98A87B4-7C2B-476A-B6F2-DF26512AB8EE}" type="datetime1">
              <a:rPr lang="en-US" smtClean="0"/>
              <a:pPr>
                <a:defRPr/>
              </a:pPr>
              <a:t>11/15/2017</a:t>
            </a:fld>
            <a:endParaRPr lang="en-US" dirty="0"/>
          </a:p>
        </p:txBody>
      </p:sp>
      <p:sp>
        <p:nvSpPr>
          <p:cNvPr id="2365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C7F5A8-7060-48F4-9CC1-EBFF92482346}" type="slidenum">
              <a:rPr lang="en-US" altLang="en-US">
                <a:latin typeface="Verdana" panose="020B0604030504040204" pitchFamily="34" charset="0"/>
              </a:rPr>
              <a:pPr algn="r" eaLnBrk="1" hangingPunct="1">
                <a:spcBef>
                  <a:spcPct val="0"/>
                </a:spcBef>
              </a:pPr>
              <a:t>6</a:t>
            </a:fld>
            <a:endParaRPr lang="en-US" altLang="en-US" dirty="0">
              <a:latin typeface="Verdana" panose="020B0604030504040204" pitchFamily="34" charset="0"/>
            </a:endParaRPr>
          </a:p>
        </p:txBody>
      </p:sp>
    </p:spTree>
    <p:extLst>
      <p:ext uri="{BB962C8B-B14F-4D97-AF65-F5344CB8AC3E}">
        <p14:creationId xmlns:p14="http://schemas.microsoft.com/office/powerpoint/2010/main" val="1006186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extLst/>
        </p:spPr>
        <p:txBody>
          <a:bodyPr>
            <a:normAutofit/>
          </a:bodyPr>
          <a:lstStyle/>
          <a:p>
            <a:pPr>
              <a:buFontTx/>
              <a:buChar char="•"/>
              <a:defRPr/>
            </a:pPr>
            <a:r>
              <a:rPr lang="en-US" dirty="0"/>
              <a:t>Enter State ID #</a:t>
            </a:r>
          </a:p>
          <a:p>
            <a:pPr>
              <a:buFontTx/>
              <a:buChar char="•"/>
              <a:defRPr/>
            </a:pPr>
            <a:r>
              <a:rPr lang="en-US" dirty="0"/>
              <a:t> TaxSlayer automatically enters State Wages in Box 16 (based on Federal wages)</a:t>
            </a:r>
          </a:p>
          <a:p>
            <a:pPr marL="277117" lvl="1">
              <a:buFontTx/>
              <a:buChar char="•"/>
              <a:defRPr/>
            </a:pPr>
            <a:r>
              <a:rPr lang="en-US" dirty="0"/>
              <a:t> If State Wages on W-2 is different than TaxSlayer populated, must manually change the state wages</a:t>
            </a:r>
          </a:p>
          <a:p>
            <a:pPr>
              <a:buFontTx/>
              <a:buChar char="•"/>
              <a:defRPr/>
            </a:pPr>
            <a:r>
              <a:rPr lang="en-US" dirty="0"/>
              <a:t> Enter State Tax Withheld from Box 17</a:t>
            </a:r>
          </a:p>
          <a:p>
            <a:pPr>
              <a:defRPr/>
            </a:pPr>
            <a:endParaRPr lang="en-US" dirty="0"/>
          </a:p>
          <a:p>
            <a:pPr>
              <a:defRPr/>
            </a:pPr>
            <a:endParaRPr lang="en-US" dirty="0"/>
          </a:p>
          <a:p>
            <a:pPr>
              <a:defRPr/>
            </a:pPr>
            <a:endParaRPr lang="en-US" dirty="0"/>
          </a:p>
          <a:p>
            <a:pPr>
              <a:defRPr/>
            </a:pPr>
            <a:endParaRPr lang="en-US" dirty="0"/>
          </a:p>
        </p:txBody>
      </p:sp>
      <p:sp>
        <p:nvSpPr>
          <p:cNvPr id="2365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C98A87B4-7C2B-476A-B6F2-DF26512AB8EE}" type="datetime1">
              <a:rPr lang="en-US" smtClean="0"/>
              <a:pPr>
                <a:defRPr/>
              </a:pPr>
              <a:t>11/15/2017</a:t>
            </a:fld>
            <a:endParaRPr lang="en-US" dirty="0"/>
          </a:p>
        </p:txBody>
      </p:sp>
      <p:sp>
        <p:nvSpPr>
          <p:cNvPr id="2365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C7F5A8-7060-48F4-9CC1-EBFF92482346}" type="slidenum">
              <a:rPr lang="en-US" altLang="en-US">
                <a:latin typeface="Verdana" panose="020B0604030504040204" pitchFamily="34" charset="0"/>
              </a:rPr>
              <a:pPr algn="r" eaLnBrk="1" hangingPunct="1">
                <a:spcBef>
                  <a:spcPct val="0"/>
                </a:spcBef>
              </a:pPr>
              <a:t>7</a:t>
            </a:fld>
            <a:endParaRPr lang="en-US" altLang="en-US" dirty="0">
              <a:latin typeface="Verdana" panose="020B0604030504040204" pitchFamily="34" charset="0"/>
            </a:endParaRPr>
          </a:p>
        </p:txBody>
      </p:sp>
    </p:spTree>
    <p:extLst>
      <p:ext uri="{BB962C8B-B14F-4D97-AF65-F5344CB8AC3E}">
        <p14:creationId xmlns:p14="http://schemas.microsoft.com/office/powerpoint/2010/main" val="2773607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2385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8615FC2-0C20-4462-B73C-E292EA0163EF}" type="datetime1">
              <a:rPr lang="en-US" smtClean="0"/>
              <a:pPr>
                <a:defRPr/>
              </a:pPr>
              <a:t>11/15/2017</a:t>
            </a:fld>
            <a:endParaRPr lang="en-US" dirty="0"/>
          </a:p>
        </p:txBody>
      </p:sp>
      <p:sp>
        <p:nvSpPr>
          <p:cNvPr id="23859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7E76433-1EFB-4BE5-9C66-316C7943EF0C}" type="slidenum">
              <a:rPr lang="en-US" altLang="en-US">
                <a:latin typeface="Verdana" panose="020B0604030504040204" pitchFamily="34" charset="0"/>
              </a:rPr>
              <a:pPr algn="r" eaLnBrk="1" hangingPunct="1">
                <a:spcBef>
                  <a:spcPct val="0"/>
                </a:spcBef>
              </a:pPr>
              <a:t>8</a:t>
            </a:fld>
            <a:endParaRPr lang="en-US" altLang="en-US" dirty="0">
              <a:latin typeface="Verdana" panose="020B0604030504040204" pitchFamily="34" charset="0"/>
            </a:endParaRPr>
          </a:p>
        </p:txBody>
      </p:sp>
    </p:spTree>
    <p:extLst>
      <p:ext uri="{BB962C8B-B14F-4D97-AF65-F5344CB8AC3E}">
        <p14:creationId xmlns:p14="http://schemas.microsoft.com/office/powerpoint/2010/main" val="2735865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2426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5B0F2A-8B2D-4ED9-9498-C6399AA4688E}" type="datetime1">
              <a:rPr lang="en-US" smtClean="0"/>
              <a:pPr>
                <a:defRPr/>
              </a:pPr>
              <a:t>11/15/2017</a:t>
            </a:fld>
            <a:endParaRPr lang="en-US" dirty="0"/>
          </a:p>
        </p:txBody>
      </p:sp>
      <p:sp>
        <p:nvSpPr>
          <p:cNvPr id="2426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ABAB4AE-0137-46A9-BCCA-2FA71A0479CD}" type="slidenum">
              <a:rPr lang="en-US" altLang="en-US">
                <a:latin typeface="Verdana" panose="020B0604030504040204" pitchFamily="34" charset="0"/>
              </a:rPr>
              <a:pPr algn="r" eaLnBrk="1" hangingPunct="1">
                <a:spcBef>
                  <a:spcPct val="0"/>
                </a:spcBef>
              </a:pPr>
              <a:t>9</a:t>
            </a:fld>
            <a:endParaRPr lang="en-US" altLang="en-US" dirty="0">
              <a:latin typeface="Verdana" panose="020B0604030504040204" pitchFamily="34" charset="0"/>
            </a:endParaRPr>
          </a:p>
        </p:txBody>
      </p:sp>
    </p:spTree>
    <p:extLst>
      <p:ext uri="{BB962C8B-B14F-4D97-AF65-F5344CB8AC3E}">
        <p14:creationId xmlns:p14="http://schemas.microsoft.com/office/powerpoint/2010/main" val="650677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ctrTitle"/>
          </p:nvPr>
        </p:nvSpPr>
        <p:spPr/>
        <p:txBody>
          <a:bodyPr/>
          <a:lstStyle/>
          <a:p>
            <a:r>
              <a:rPr lang="en-US" altLang="en-US" dirty="0"/>
              <a:t>Employee Compensation</a:t>
            </a:r>
          </a:p>
        </p:txBody>
      </p:sp>
      <p:sp>
        <p:nvSpPr>
          <p:cNvPr id="221187" name="Rectangle 3"/>
          <p:cNvSpPr>
            <a:spLocks noGrp="1" noChangeArrowheads="1"/>
          </p:cNvSpPr>
          <p:nvPr>
            <p:ph type="subTitle" idx="1"/>
          </p:nvPr>
        </p:nvSpPr>
        <p:spPr/>
        <p:txBody>
          <a:bodyPr>
            <a:normAutofit lnSpcReduction="10000"/>
          </a:bodyPr>
          <a:lstStyle/>
          <a:p>
            <a:pPr marL="457200" lvl="1" indent="0" algn="ctr">
              <a:buFont typeface="Wingdings" panose="05000000000000000000" pitchFamily="2" charset="2"/>
              <a:buNone/>
            </a:pPr>
            <a:r>
              <a:rPr lang="en-US" altLang="en-US" dirty="0"/>
              <a:t>Pub 4012, Tab D</a:t>
            </a:r>
          </a:p>
          <a:p>
            <a:pPr marL="457200" lvl="1" indent="0" algn="ctr">
              <a:buFont typeface="Wingdings" panose="05000000000000000000" pitchFamily="2" charset="2"/>
              <a:buNone/>
            </a:pPr>
            <a:r>
              <a:rPr lang="en-US" altLang="en-US" dirty="0"/>
              <a:t>Pub 17</a:t>
            </a:r>
          </a:p>
          <a:p>
            <a:pPr marL="457200" lvl="1" indent="0" algn="ctr">
              <a:buFont typeface="Wingdings" panose="05000000000000000000" pitchFamily="2" charset="2"/>
              <a:buNone/>
            </a:pPr>
            <a:r>
              <a:rPr lang="en-US" altLang="en-US" dirty="0"/>
              <a:t> (Federal 1040-Line 7)</a:t>
            </a:r>
          </a:p>
          <a:p>
            <a:pPr marL="457200" lvl="1" indent="0" algn="ctr">
              <a:buFont typeface="Wingdings" panose="05000000000000000000" pitchFamily="2" charset="2"/>
              <a:buNone/>
            </a:pPr>
            <a:r>
              <a:rPr lang="en-US" altLang="en-US" dirty="0"/>
              <a:t>(NJ 1040-Line 14)</a:t>
            </a:r>
          </a:p>
          <a:p>
            <a:pPr marL="457200" lvl="1" indent="0" algn="ctr">
              <a:buFont typeface="Wingdings" panose="05000000000000000000" pitchFamily="2" charset="2"/>
              <a:buNone/>
            </a:pPr>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133011918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25618" y="277813"/>
            <a:ext cx="8061182" cy="1143000"/>
          </a:xfrm>
        </p:spPr>
        <p:txBody>
          <a:bodyPr/>
          <a:lstStyle/>
          <a:p>
            <a:r>
              <a:rPr lang="en-US" altLang="en-US" dirty="0"/>
              <a:t>Wages and Salaries - TS Tips</a:t>
            </a:r>
          </a:p>
        </p:txBody>
      </p:sp>
      <p:sp>
        <p:nvSpPr>
          <p:cNvPr id="241667" name="Rectangle 3"/>
          <p:cNvSpPr>
            <a:spLocks noGrp="1" noChangeArrowheads="1"/>
          </p:cNvSpPr>
          <p:nvPr>
            <p:ph idx="1"/>
          </p:nvPr>
        </p:nvSpPr>
        <p:spPr>
          <a:xfrm>
            <a:off x="625618" y="1584960"/>
            <a:ext cx="8286734" cy="4815840"/>
          </a:xfrm>
        </p:spPr>
        <p:txBody>
          <a:bodyPr>
            <a:normAutofit fontScale="85000" lnSpcReduction="10000"/>
          </a:bodyPr>
          <a:lstStyle/>
          <a:p>
            <a:pPr lvl="2"/>
            <a:r>
              <a:rPr lang="en-US" altLang="en-US" dirty="0"/>
              <a:t> </a:t>
            </a:r>
            <a:r>
              <a:rPr lang="en-US" altLang="en-US" sz="2200" dirty="0"/>
              <a:t>Adjust Line 5a amounts.  Go to </a:t>
            </a:r>
            <a:r>
              <a:rPr lang="en-US" altLang="en-US" sz="2200" dirty="0">
                <a:solidFill>
                  <a:schemeClr val="tx1">
                    <a:lumMod val="95000"/>
                    <a:lumOff val="5000"/>
                  </a:schemeClr>
                </a:solidFill>
              </a:rPr>
              <a:t>Federal Section \ Deductions \ Enter Myself \ Itemized \ Taxes You Paid.  Enter</a:t>
            </a:r>
            <a:r>
              <a:rPr lang="en-US" altLang="en-US" sz="2200" dirty="0"/>
              <a:t> the private plan amount as a negative number on the Additional State and Local Income Tax line</a:t>
            </a:r>
          </a:p>
          <a:p>
            <a:pPr lvl="1"/>
            <a:r>
              <a:rPr lang="en-US" altLang="en-US" sz="2700" dirty="0"/>
              <a:t>  If other entries on W-2 (e.g. - 414H), enter in Box 14 and choose Other from drop-down menu </a:t>
            </a:r>
          </a:p>
          <a:p>
            <a:pPr lvl="2"/>
            <a:r>
              <a:rPr lang="en-US" altLang="en-US" dirty="0"/>
              <a:t> </a:t>
            </a:r>
            <a:r>
              <a:rPr lang="en-US" altLang="en-US" sz="2200" dirty="0"/>
              <a:t>Can only have 4 lines in Box 14, so may need to add together</a:t>
            </a:r>
          </a:p>
          <a:p>
            <a:r>
              <a:rPr lang="en-US" altLang="en-US" sz="2800" dirty="0"/>
              <a:t> </a:t>
            </a:r>
            <a:r>
              <a:rPr lang="en-US" altLang="en-US" dirty="0"/>
              <a:t>Choose New Jersey from drop-down menu in Box 15</a:t>
            </a:r>
          </a:p>
          <a:p>
            <a:r>
              <a:rPr lang="en-US" altLang="en-US" dirty="0"/>
              <a:t> TaxSlayer automatically populates State Wages in Box 16 with Wages amount from Box 1</a:t>
            </a:r>
          </a:p>
          <a:p>
            <a:pPr lvl="1"/>
            <a:r>
              <a:rPr lang="en-US" altLang="en-US" dirty="0"/>
              <a:t> Update State Wages as necessary to match W-2</a:t>
            </a:r>
          </a:p>
          <a:p>
            <a:r>
              <a:rPr lang="en-US" altLang="en-US" dirty="0"/>
              <a:t> If W-2 shows wages from another state, click Add State button to add that data </a:t>
            </a:r>
          </a:p>
          <a:p>
            <a:pPr marL="0" indent="0">
              <a:buNone/>
            </a:pPr>
            <a:endParaRPr lang="en-US" altLang="en-US" sz="2800" dirty="0"/>
          </a:p>
        </p:txBody>
      </p:sp>
      <p:pic>
        <p:nvPicPr>
          <p:cNvPr id="9"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88302"/>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1033123"/>
            <a:ext cx="612648" cy="163373"/>
          </a:xfrm>
          <a:prstGeom prst="rect">
            <a:avLst/>
          </a:prstGeom>
        </p:spPr>
      </p:pic>
    </p:spTree>
    <p:extLst>
      <p:ext uri="{BB962C8B-B14F-4D97-AF65-F5344CB8AC3E}">
        <p14:creationId xmlns:p14="http://schemas.microsoft.com/office/powerpoint/2010/main" val="185808508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25618" y="277813"/>
            <a:ext cx="8061182" cy="1143000"/>
          </a:xfrm>
        </p:spPr>
        <p:txBody>
          <a:bodyPr/>
          <a:lstStyle/>
          <a:p>
            <a:r>
              <a:rPr lang="en-US" altLang="en-US" dirty="0"/>
              <a:t>Excess NJSUI, NJSDI or NJFLI</a:t>
            </a:r>
          </a:p>
        </p:txBody>
      </p:sp>
      <p:sp>
        <p:nvSpPr>
          <p:cNvPr id="241667" name="Rectangle 3"/>
          <p:cNvSpPr>
            <a:spLocks noGrp="1" noChangeArrowheads="1"/>
          </p:cNvSpPr>
          <p:nvPr>
            <p:ph idx="1"/>
          </p:nvPr>
        </p:nvSpPr>
        <p:spPr>
          <a:xfrm>
            <a:off x="625618" y="1548384"/>
            <a:ext cx="8061182" cy="4962144"/>
          </a:xfrm>
        </p:spPr>
        <p:txBody>
          <a:bodyPr>
            <a:normAutofit fontScale="70000" lnSpcReduction="20000"/>
          </a:bodyPr>
          <a:lstStyle/>
          <a:p>
            <a:r>
              <a:rPr lang="en-US" altLang="en-US" dirty="0"/>
              <a:t> NJSUI, NJSDI, and NJFLI have maximum amounts of withholding per year</a:t>
            </a:r>
          </a:p>
          <a:p>
            <a:pPr lvl="1"/>
            <a:r>
              <a:rPr lang="en-US" altLang="en-US" dirty="0"/>
              <a:t> Maximums may change every year</a:t>
            </a:r>
          </a:p>
          <a:p>
            <a:r>
              <a:rPr lang="en-US" altLang="en-US" dirty="0"/>
              <a:t> Each employer is responsible for not withholding more than the maximum amounts</a:t>
            </a:r>
          </a:p>
          <a:p>
            <a:pPr lvl="1"/>
            <a:r>
              <a:rPr lang="en-US" altLang="en-US" dirty="0"/>
              <a:t> If any given employer withholds too much, employee must resolve with employer</a:t>
            </a:r>
          </a:p>
          <a:p>
            <a:r>
              <a:rPr lang="en-US" altLang="en-US" dirty="0"/>
              <a:t> If taxpayer or spouse has multiple employers, combined withholdings may exceed maximums</a:t>
            </a:r>
          </a:p>
          <a:p>
            <a:pPr lvl="1"/>
            <a:r>
              <a:rPr lang="en-US" altLang="en-US" dirty="0"/>
              <a:t> NJ allows taxpayer to claim a credit for the excess withheld on NJ 1040 by completing Form NJ 2540</a:t>
            </a:r>
          </a:p>
          <a:p>
            <a:pPr lvl="1"/>
            <a:r>
              <a:rPr lang="en-US" altLang="en-US" dirty="0"/>
              <a:t> TaxSlayer automatically transfers amounts from W-2 Box 14 to Form 2450 if multiple employers.  Also calculates amounts withheld that are greater than maximums</a:t>
            </a:r>
          </a:p>
          <a:p>
            <a:pPr lvl="2"/>
            <a:r>
              <a:rPr lang="en-US" altLang="en-US" dirty="0"/>
              <a:t> For Private Plans, you normally should manually enter PP # on Form 2450.  No way to do this currently in TaxSlayer</a:t>
            </a:r>
          </a:p>
          <a:p>
            <a:pPr lvl="1"/>
            <a:r>
              <a:rPr lang="en-US" altLang="en-US" dirty="0"/>
              <a:t> Credits will appear on NJ 1040 Lines 52 – 54 as appropriate</a:t>
            </a:r>
          </a:p>
        </p:txBody>
      </p:sp>
      <p:pic>
        <p:nvPicPr>
          <p:cNvPr id="9"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35773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1113909"/>
            <a:ext cx="612648" cy="163373"/>
          </a:xfrm>
          <a:prstGeom prst="rect">
            <a:avLst/>
          </a:prstGeom>
        </p:spPr>
      </p:pic>
    </p:spTree>
    <p:extLst>
      <p:ext uri="{BB962C8B-B14F-4D97-AF65-F5344CB8AC3E}">
        <p14:creationId xmlns:p14="http://schemas.microsoft.com/office/powerpoint/2010/main" val="40533775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rotWithShape="1">
          <a:blip r:embed="rId3"/>
          <a:srcRect l="27164" t="16709" r="27548" b="2212"/>
          <a:stretch/>
        </p:blipFill>
        <p:spPr>
          <a:xfrm>
            <a:off x="609600" y="1537824"/>
            <a:ext cx="7274052" cy="4832258"/>
          </a:xfrm>
          <a:prstGeom prst="rect">
            <a:avLst/>
          </a:prstGeom>
        </p:spPr>
      </p:pic>
      <p:sp>
        <p:nvSpPr>
          <p:cNvPr id="141316" name="Title 7"/>
          <p:cNvSpPr>
            <a:spLocks noGrp="1"/>
          </p:cNvSpPr>
          <p:nvPr>
            <p:ph type="title"/>
          </p:nvPr>
        </p:nvSpPr>
        <p:spPr/>
        <p:txBody>
          <a:bodyPr>
            <a:normAutofit fontScale="90000"/>
          </a:bodyPr>
          <a:lstStyle/>
          <a:p>
            <a:r>
              <a:rPr lang="en-US" altLang="en-US" dirty="0"/>
              <a:t>TS - Excess NJSUI, NJSDI, NJFLI:  NJ Form 2450</a:t>
            </a:r>
          </a:p>
        </p:txBody>
      </p:sp>
      <p:pic>
        <p:nvPicPr>
          <p:cNvPr id="16"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pic>
        <p:nvPicPr>
          <p:cNvPr id="12" name="Picture 11" descr="NJ TaxSlayer" title="NJ TaxSlayer"/>
          <p:cNvPicPr>
            <a:picLocks noChangeAspect="1"/>
          </p:cNvPicPr>
          <p:nvPr/>
        </p:nvPicPr>
        <p:blipFill>
          <a:blip r:embed="rId5" cstate="print"/>
          <a:stretch>
            <a:fillRect/>
          </a:stretch>
        </p:blipFill>
        <p:spPr>
          <a:xfrm>
            <a:off x="0" y="914400"/>
            <a:ext cx="612648" cy="163373"/>
          </a:xfrm>
          <a:prstGeom prst="rect">
            <a:avLst/>
          </a:prstGeom>
        </p:spPr>
      </p:pic>
      <p:sp>
        <p:nvSpPr>
          <p:cNvPr id="17" name="TextBox 16"/>
          <p:cNvSpPr txBox="1"/>
          <p:nvPr/>
        </p:nvSpPr>
        <p:spPr>
          <a:xfrm>
            <a:off x="609600" y="3822699"/>
            <a:ext cx="5938485" cy="369332"/>
          </a:xfrm>
          <a:prstGeom prst="rect">
            <a:avLst/>
          </a:prstGeom>
          <a:solidFill>
            <a:schemeClr val="accent5">
              <a:lumMod val="75000"/>
            </a:schemeClr>
          </a:solidFill>
          <a:ln>
            <a:solidFill>
              <a:srgbClr val="002060"/>
            </a:solidFill>
          </a:ln>
        </p:spPr>
        <p:txBody>
          <a:bodyPr wrap="none" rtlCol="0">
            <a:spAutoFit/>
          </a:bodyPr>
          <a:lstStyle/>
          <a:p>
            <a:r>
              <a:rPr lang="en-US" b="1" dirty="0">
                <a:solidFill>
                  <a:srgbClr val="001132"/>
                </a:solidFill>
              </a:rPr>
              <a:t>Currently no way to manually add PP # to Form 2450</a:t>
            </a:r>
          </a:p>
        </p:txBody>
      </p:sp>
      <p:sp>
        <p:nvSpPr>
          <p:cNvPr id="11" name="Oval 5"/>
          <p:cNvSpPr>
            <a:spLocks noChangeArrowheads="1"/>
          </p:cNvSpPr>
          <p:nvPr/>
        </p:nvSpPr>
        <p:spPr bwMode="auto">
          <a:xfrm>
            <a:off x="6288024" y="6172200"/>
            <a:ext cx="5334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3" name="Oval 5"/>
          <p:cNvSpPr>
            <a:spLocks noChangeArrowheads="1"/>
          </p:cNvSpPr>
          <p:nvPr/>
        </p:nvSpPr>
        <p:spPr bwMode="auto">
          <a:xfrm>
            <a:off x="1720991" y="3596640"/>
            <a:ext cx="1307959" cy="1828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5" name="TextBox 4"/>
          <p:cNvSpPr txBox="1"/>
          <p:nvPr/>
        </p:nvSpPr>
        <p:spPr>
          <a:xfrm>
            <a:off x="3272094" y="6359989"/>
            <a:ext cx="3093882" cy="369332"/>
          </a:xfrm>
          <a:prstGeom prst="rect">
            <a:avLst/>
          </a:prstGeom>
          <a:solidFill>
            <a:schemeClr val="accent5">
              <a:lumMod val="75000"/>
            </a:schemeClr>
          </a:solidFill>
          <a:ln>
            <a:solidFill>
              <a:schemeClr val="tx1">
                <a:lumMod val="95000"/>
                <a:lumOff val="5000"/>
              </a:schemeClr>
            </a:solidFill>
          </a:ln>
        </p:spPr>
        <p:txBody>
          <a:bodyPr wrap="square" rtlCol="0">
            <a:spAutoFit/>
          </a:bodyPr>
          <a:lstStyle/>
          <a:p>
            <a:r>
              <a:rPr lang="en-US" b="1" dirty="0"/>
              <a:t>Excess disability withheld</a:t>
            </a:r>
            <a:r>
              <a:rPr lang="en-US" dirty="0"/>
              <a:t> </a:t>
            </a:r>
          </a:p>
        </p:txBody>
      </p:sp>
      <p:sp>
        <p:nvSpPr>
          <p:cNvPr id="14" name="Line 10"/>
          <p:cNvSpPr>
            <a:spLocks noChangeShapeType="1"/>
          </p:cNvSpPr>
          <p:nvPr/>
        </p:nvSpPr>
        <p:spPr bwMode="auto">
          <a:xfrm flipV="1">
            <a:off x="5836024" y="6266685"/>
            <a:ext cx="452000" cy="6258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6" name="TextBox 5"/>
          <p:cNvSpPr txBox="1"/>
          <p:nvPr/>
        </p:nvSpPr>
        <p:spPr>
          <a:xfrm>
            <a:off x="4497127" y="1849599"/>
            <a:ext cx="4189673"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TaxSlayer transfers from W-2 Box 14</a:t>
            </a:r>
          </a:p>
          <a:p>
            <a:r>
              <a:rPr lang="en-US" b="1" dirty="0"/>
              <a:t>if multiple employers  </a:t>
            </a:r>
          </a:p>
        </p:txBody>
      </p:sp>
      <p:sp>
        <p:nvSpPr>
          <p:cNvPr id="15" name="Oval 4"/>
          <p:cNvSpPr>
            <a:spLocks noChangeArrowheads="1"/>
          </p:cNvSpPr>
          <p:nvPr/>
        </p:nvSpPr>
        <p:spPr bwMode="auto">
          <a:xfrm>
            <a:off x="5136776" y="3008536"/>
            <a:ext cx="2891117" cy="91800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p:nvPr/>
        </p:nvCxnSpPr>
        <p:spPr bwMode="auto">
          <a:xfrm>
            <a:off x="6548085" y="2472196"/>
            <a:ext cx="0" cy="536340"/>
          </a:xfrm>
          <a:prstGeom prst="straightConnector1">
            <a:avLst/>
          </a:prstGeom>
          <a:noFill/>
          <a:ln w="38100" cap="flat" cmpd="sng" algn="ctr">
            <a:solidFill>
              <a:srgbClr val="FF0000"/>
            </a:solidFill>
            <a:prstDash val="solid"/>
            <a:round/>
            <a:headEnd type="none" w="med" len="med"/>
            <a:tailEnd type="triangle"/>
          </a:ln>
          <a:effectLst/>
        </p:spPr>
      </p:cxnSp>
      <p:sp>
        <p:nvSpPr>
          <p:cNvPr id="9" name="TextBox 8"/>
          <p:cNvSpPr txBox="1"/>
          <p:nvPr/>
        </p:nvSpPr>
        <p:spPr>
          <a:xfrm>
            <a:off x="1928789" y="5767430"/>
            <a:ext cx="2736647" cy="369332"/>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Maximum withholdings</a:t>
            </a:r>
          </a:p>
        </p:txBody>
      </p:sp>
      <p:sp>
        <p:nvSpPr>
          <p:cNvPr id="19" name="Oval 4"/>
          <p:cNvSpPr>
            <a:spLocks noChangeArrowheads="1"/>
          </p:cNvSpPr>
          <p:nvPr/>
        </p:nvSpPr>
        <p:spPr bwMode="auto">
          <a:xfrm>
            <a:off x="5136776" y="5867400"/>
            <a:ext cx="2597524" cy="19315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0" name="Straight Arrow Connector 19"/>
          <p:cNvCxnSpPr/>
          <p:nvPr/>
        </p:nvCxnSpPr>
        <p:spPr bwMode="auto">
          <a:xfrm>
            <a:off x="4665436" y="5952096"/>
            <a:ext cx="471340" cy="0"/>
          </a:xfrm>
          <a:prstGeom prst="straightConnector1">
            <a:avLst/>
          </a:prstGeom>
          <a:noFill/>
          <a:ln w="38100" cap="flat" cmpd="sng" algn="ctr">
            <a:solidFill>
              <a:srgbClr val="FF0000"/>
            </a:solidFill>
            <a:prstDash val="solid"/>
            <a:round/>
            <a:headEnd type="none" w="med" len="med"/>
            <a:tailEnd type="triangle"/>
          </a:ln>
          <a:effectLst/>
        </p:spPr>
      </p:cxnSp>
      <p:sp>
        <p:nvSpPr>
          <p:cNvPr id="24" name="TextBox 23"/>
          <p:cNvSpPr txBox="1"/>
          <p:nvPr/>
        </p:nvSpPr>
        <p:spPr>
          <a:xfrm>
            <a:off x="5442229" y="4911724"/>
            <a:ext cx="1847493" cy="369332"/>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Totals withheld</a:t>
            </a:r>
          </a:p>
        </p:txBody>
      </p:sp>
      <p:sp>
        <p:nvSpPr>
          <p:cNvPr id="26" name="Oval 4"/>
          <p:cNvSpPr>
            <a:spLocks noChangeArrowheads="1"/>
          </p:cNvSpPr>
          <p:nvPr/>
        </p:nvSpPr>
        <p:spPr bwMode="auto">
          <a:xfrm>
            <a:off x="5136776" y="5661273"/>
            <a:ext cx="2597524" cy="19215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7" name="Straight Arrow Connector 26"/>
          <p:cNvCxnSpPr/>
          <p:nvPr/>
        </p:nvCxnSpPr>
        <p:spPr bwMode="auto">
          <a:xfrm>
            <a:off x="6183716" y="5281056"/>
            <a:ext cx="104308" cy="380217"/>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1731326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autoUpdateAnimBg="0"/>
      <p:bldP spid="19" grpId="0" animBg="1" autoUpdateAnimBg="0"/>
      <p:bldP spid="2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792480" y="1573397"/>
            <a:ext cx="6900672" cy="3738191"/>
          </a:xfrm>
          <a:prstGeom prst="rect">
            <a:avLst/>
          </a:prstGeom>
        </p:spPr>
      </p:pic>
      <p:sp>
        <p:nvSpPr>
          <p:cNvPr id="141316" name="Title 7"/>
          <p:cNvSpPr>
            <a:spLocks noGrp="1"/>
          </p:cNvSpPr>
          <p:nvPr>
            <p:ph type="title"/>
          </p:nvPr>
        </p:nvSpPr>
        <p:spPr/>
        <p:txBody>
          <a:bodyPr>
            <a:normAutofit fontScale="90000"/>
          </a:bodyPr>
          <a:lstStyle/>
          <a:p>
            <a:r>
              <a:rPr lang="en-US" altLang="en-US" dirty="0"/>
              <a:t>TS - Excess NJSUI, NJSDI, NJFLI:  NJ 1040 Lines 52 - 54</a:t>
            </a:r>
          </a:p>
        </p:txBody>
      </p:sp>
      <p:pic>
        <p:nvPicPr>
          <p:cNvPr id="16"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dirty="0"/>
          </a:p>
        </p:txBody>
      </p:sp>
      <p:pic>
        <p:nvPicPr>
          <p:cNvPr id="12" name="Picture 11" descr="NJ TaxSlayer" title="NJ TaxSlayer"/>
          <p:cNvPicPr>
            <a:picLocks noChangeAspect="1"/>
          </p:cNvPicPr>
          <p:nvPr/>
        </p:nvPicPr>
        <p:blipFill>
          <a:blip r:embed="rId5" cstate="print"/>
          <a:stretch>
            <a:fillRect/>
          </a:stretch>
        </p:blipFill>
        <p:spPr>
          <a:xfrm>
            <a:off x="0" y="914400"/>
            <a:ext cx="612648" cy="163373"/>
          </a:xfrm>
          <a:prstGeom prst="rect">
            <a:avLst/>
          </a:prstGeom>
        </p:spPr>
      </p:pic>
      <p:sp>
        <p:nvSpPr>
          <p:cNvPr id="11" name="Oval 5"/>
          <p:cNvSpPr>
            <a:spLocks noChangeArrowheads="1"/>
          </p:cNvSpPr>
          <p:nvPr/>
        </p:nvSpPr>
        <p:spPr bwMode="auto">
          <a:xfrm>
            <a:off x="609599" y="3193143"/>
            <a:ext cx="7315201" cy="165462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Tree>
    <p:extLst>
      <p:ext uri="{BB962C8B-B14F-4D97-AF65-F5344CB8AC3E}">
        <p14:creationId xmlns:p14="http://schemas.microsoft.com/office/powerpoint/2010/main" val="53946759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7813"/>
            <a:ext cx="8171145" cy="1143000"/>
          </a:xfrm>
        </p:spPr>
        <p:txBody>
          <a:bodyPr>
            <a:normAutofit fontScale="90000"/>
          </a:bodyPr>
          <a:lstStyle/>
          <a:p>
            <a:r>
              <a:rPr lang="en-US" dirty="0"/>
              <a:t>Federal Pre-Tax Medical Insurance Expenses</a:t>
            </a:r>
          </a:p>
        </p:txBody>
      </p:sp>
      <p:sp>
        <p:nvSpPr>
          <p:cNvPr id="3" name="Content Placeholder 2"/>
          <p:cNvSpPr>
            <a:spLocks noGrp="1"/>
          </p:cNvSpPr>
          <p:nvPr>
            <p:ph idx="1"/>
          </p:nvPr>
        </p:nvSpPr>
        <p:spPr/>
        <p:txBody>
          <a:bodyPr>
            <a:normAutofit fontScale="77500" lnSpcReduction="20000"/>
          </a:bodyPr>
          <a:lstStyle/>
          <a:p>
            <a:r>
              <a:rPr lang="en-US" sz="3800" dirty="0"/>
              <a:t> Pre-tax medical insurance through employer</a:t>
            </a:r>
          </a:p>
          <a:p>
            <a:pPr lvl="1"/>
            <a:r>
              <a:rPr lang="en-US" sz="3000" dirty="0"/>
              <a:t> Taxpayer pays premiums with before-tax money, reducing taxable wages</a:t>
            </a:r>
          </a:p>
          <a:p>
            <a:pPr lvl="1"/>
            <a:r>
              <a:rPr lang="en-US" sz="3000" dirty="0"/>
              <a:t> W-2 Box 1 shows Federal Wages after pre-tax health insurance premiums are subtracted</a:t>
            </a:r>
          </a:p>
          <a:p>
            <a:pPr lvl="1"/>
            <a:r>
              <a:rPr lang="en-US" sz="3000" dirty="0"/>
              <a:t> Taxpayer receives tax benefit of reduced wages, so can’t itemize as medical expense on Schedule A</a:t>
            </a:r>
          </a:p>
          <a:p>
            <a:r>
              <a:rPr lang="en-US" sz="3800" dirty="0"/>
              <a:t> NJ does not consider these premiums pre-tax, so W-2 Box 16 shows gross State Wages</a:t>
            </a:r>
          </a:p>
          <a:p>
            <a:pPr lvl="1"/>
            <a:r>
              <a:rPr lang="en-US" sz="3000" dirty="0"/>
              <a:t> Difference between Federal and State Wages on W-2 a clue that Taxpayer paid pre-tax premiums.  Probe with client </a:t>
            </a:r>
          </a:p>
          <a:p>
            <a:pPr lvl="1"/>
            <a:r>
              <a:rPr lang="en-US" sz="3000" dirty="0"/>
              <a:t> May be able to claim premiums as medical expense on NJ 1040 Line 30</a:t>
            </a:r>
          </a:p>
          <a:p>
            <a:endParaRPr lang="en-US" sz="3200" dirty="0"/>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14</a:t>
            </a:fld>
            <a:endParaRPr lang="en-US" altLang="en-US" dirty="0"/>
          </a:p>
        </p:txBody>
      </p:sp>
      <p:sp>
        <p:nvSpPr>
          <p:cNvPr id="5" name="Date Placeholder 4"/>
          <p:cNvSpPr>
            <a:spLocks noGrp="1"/>
          </p:cNvSpPr>
          <p:nvPr>
            <p:ph type="dt" sz="half" idx="10"/>
          </p:nvPr>
        </p:nvSpPr>
        <p:spPr/>
        <p:txBody>
          <a:bodyPr/>
          <a:lstStyle/>
          <a:p>
            <a:r>
              <a:rPr lang="en-US"/>
              <a:t>11-14-2017</a:t>
            </a:r>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42158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7813"/>
            <a:ext cx="8171145" cy="1143000"/>
          </a:xfrm>
        </p:spPr>
        <p:txBody>
          <a:bodyPr>
            <a:normAutofit fontScale="90000"/>
          </a:bodyPr>
          <a:lstStyle/>
          <a:p>
            <a:r>
              <a:rPr lang="en-US" dirty="0"/>
              <a:t>Federal Pre-Tax Medical Insurance Expenses</a:t>
            </a:r>
            <a:endParaRPr lang="en-US" b="0" dirty="0"/>
          </a:p>
        </p:txBody>
      </p:sp>
      <p:sp>
        <p:nvSpPr>
          <p:cNvPr id="3" name="Content Placeholder 2"/>
          <p:cNvSpPr>
            <a:spLocks noGrp="1"/>
          </p:cNvSpPr>
          <p:nvPr>
            <p:ph idx="1"/>
          </p:nvPr>
        </p:nvSpPr>
        <p:spPr/>
        <p:txBody>
          <a:bodyPr>
            <a:normAutofit fontScale="92500" lnSpcReduction="10000"/>
          </a:bodyPr>
          <a:lstStyle/>
          <a:p>
            <a:r>
              <a:rPr lang="en-US" sz="3800" dirty="0"/>
              <a:t> Obtain pre-tax medical expenses from taxpayer’s last pay stub for year</a:t>
            </a:r>
          </a:p>
          <a:p>
            <a:pPr lvl="1"/>
            <a:r>
              <a:rPr lang="en-US" sz="2900" dirty="0"/>
              <a:t> </a:t>
            </a:r>
            <a:r>
              <a:rPr lang="en-US" sz="3200" dirty="0"/>
              <a:t>Identify which pre-tax deductions are medical.  Can be other things too</a:t>
            </a:r>
          </a:p>
          <a:p>
            <a:r>
              <a:rPr lang="en-US" sz="3500" dirty="0"/>
              <a:t> These pre-tax benefits are often called Cafeteria or Section 125 plans</a:t>
            </a:r>
          </a:p>
          <a:p>
            <a:pPr lvl="1"/>
            <a:r>
              <a:rPr lang="en-US" sz="3200" dirty="0"/>
              <a:t> These plans allow employee to choose personalized mix of benefits (medical, dental,  vision, legal services, day care, etc.) under Section 125 of the tax laws</a:t>
            </a:r>
          </a:p>
          <a:p>
            <a:endParaRPr lang="en-US" sz="3200" dirty="0"/>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15</a:t>
            </a:fld>
            <a:endParaRPr lang="en-US" altLang="en-US" dirty="0"/>
          </a:p>
        </p:txBody>
      </p:sp>
      <p:sp>
        <p:nvSpPr>
          <p:cNvPr id="5" name="Date Placeholder 4"/>
          <p:cNvSpPr>
            <a:spLocks noGrp="1"/>
          </p:cNvSpPr>
          <p:nvPr>
            <p:ph type="dt" sz="half" idx="10"/>
          </p:nvPr>
        </p:nvSpPr>
        <p:spPr/>
        <p:txBody>
          <a:bodyPr/>
          <a:lstStyle/>
          <a:p>
            <a:r>
              <a:rPr lang="en-US"/>
              <a:t>11-14-2017</a:t>
            </a:r>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a:extLst>
              <a:ext uri="{FF2B5EF4-FFF2-40B4-BE49-F238E27FC236}">
                <a16:creationId xmlns:a16="http://schemas.microsoft.com/office/drawing/2014/main" id="{F5538941-CA4F-4AF7-8AC4-F7F1F6F661A8}"/>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204548094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7813"/>
            <a:ext cx="8171145" cy="1143000"/>
          </a:xfrm>
        </p:spPr>
        <p:txBody>
          <a:bodyPr>
            <a:normAutofit fontScale="90000"/>
          </a:bodyPr>
          <a:lstStyle/>
          <a:p>
            <a:r>
              <a:rPr lang="en-US"/>
              <a:t>Federal Pre-Tax Medical Insurance Expenses</a:t>
            </a:r>
            <a:endParaRPr lang="en-US" b="0" dirty="0"/>
          </a:p>
        </p:txBody>
      </p:sp>
      <p:sp>
        <p:nvSpPr>
          <p:cNvPr id="3" name="Content Placeholder 2"/>
          <p:cNvSpPr>
            <a:spLocks noGrp="1"/>
          </p:cNvSpPr>
          <p:nvPr>
            <p:ph idx="1"/>
          </p:nvPr>
        </p:nvSpPr>
        <p:spPr>
          <a:xfrm>
            <a:off x="609600" y="1586753"/>
            <a:ext cx="8077200" cy="4737847"/>
          </a:xfrm>
        </p:spPr>
        <p:txBody>
          <a:bodyPr>
            <a:normAutofit/>
          </a:bodyPr>
          <a:lstStyle/>
          <a:p>
            <a:r>
              <a:rPr lang="en-US" sz="3800" dirty="0">
                <a:solidFill>
                  <a:srgbClr val="FF0000"/>
                </a:solidFill>
              </a:rPr>
              <a:t> </a:t>
            </a:r>
            <a:r>
              <a:rPr lang="en-US" sz="3000" dirty="0">
                <a:solidFill>
                  <a:srgbClr val="FF0000"/>
                </a:solidFill>
              </a:rPr>
              <a:t>Note pre-tax medical amount in NJ Checklist Subtractions from Income section for later entry in the TaxSlayer State section as after-tax medical expenses</a:t>
            </a:r>
            <a:endParaRPr lang="en-US" sz="3000" dirty="0"/>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16</a:t>
            </a:fld>
            <a:endParaRPr lang="en-US" altLang="en-US" dirty="0"/>
          </a:p>
        </p:txBody>
      </p:sp>
      <p:sp>
        <p:nvSpPr>
          <p:cNvPr id="5" name="Date Placeholder 4"/>
          <p:cNvSpPr>
            <a:spLocks noGrp="1"/>
          </p:cNvSpPr>
          <p:nvPr>
            <p:ph type="dt" sz="half" idx="10"/>
          </p:nvPr>
        </p:nvSpPr>
        <p:spPr/>
        <p:txBody>
          <a:bodyPr/>
          <a:lstStyle/>
          <a:p>
            <a:r>
              <a:rPr lang="en-US"/>
              <a:t>11-14-2017</a:t>
            </a:r>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a:stretch>
            <a:fillRect/>
          </a:stretch>
        </p:blipFill>
        <p:spPr>
          <a:xfrm>
            <a:off x="1625413" y="3639110"/>
            <a:ext cx="6915150" cy="2457450"/>
          </a:xfrm>
          <a:prstGeom prst="rect">
            <a:avLst/>
          </a:prstGeom>
        </p:spPr>
      </p:pic>
      <p:cxnSp>
        <p:nvCxnSpPr>
          <p:cNvPr id="14" name="Straight Arrow Connector 13"/>
          <p:cNvCxnSpPr/>
          <p:nvPr/>
        </p:nvCxnSpPr>
        <p:spPr bwMode="auto">
          <a:xfrm flipV="1">
            <a:off x="609599" y="4531659"/>
            <a:ext cx="2940425" cy="13447"/>
          </a:xfrm>
          <a:prstGeom prst="straightConnector1">
            <a:avLst/>
          </a:prstGeom>
          <a:noFill/>
          <a:ln w="38100" cap="flat" cmpd="sng" algn="ctr">
            <a:solidFill>
              <a:srgbClr val="FF0000"/>
            </a:solidFill>
            <a:prstDash val="solid"/>
            <a:round/>
            <a:headEnd type="none" w="med" len="med"/>
            <a:tailEnd type="triangle"/>
          </a:ln>
          <a:effectLst/>
        </p:spPr>
      </p:cxnSp>
      <p:sp>
        <p:nvSpPr>
          <p:cNvPr id="10" name="TextBox 9" descr="NJ (cont'd)" title="NJ (cont'd)">
            <a:extLst>
              <a:ext uri="{FF2B5EF4-FFF2-40B4-BE49-F238E27FC236}">
                <a16:creationId xmlns:a16="http://schemas.microsoft.com/office/drawing/2014/main" id="{85D7CD16-72AA-4D46-A699-2A1C3578A44C}"/>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120424768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7813"/>
            <a:ext cx="8171145" cy="1143000"/>
          </a:xfrm>
        </p:spPr>
        <p:txBody>
          <a:bodyPr>
            <a:normAutofit/>
          </a:bodyPr>
          <a:lstStyle/>
          <a:p>
            <a:r>
              <a:rPr lang="en-US" dirty="0"/>
              <a:t>Medicaid Waiver Payments</a:t>
            </a:r>
          </a:p>
        </p:txBody>
      </p:sp>
      <p:sp>
        <p:nvSpPr>
          <p:cNvPr id="3" name="Content Placeholder 2"/>
          <p:cNvSpPr>
            <a:spLocks noGrp="1"/>
          </p:cNvSpPr>
          <p:nvPr>
            <p:ph idx="1"/>
          </p:nvPr>
        </p:nvSpPr>
        <p:spPr/>
        <p:txBody>
          <a:bodyPr>
            <a:normAutofit/>
          </a:bodyPr>
          <a:lstStyle/>
          <a:p>
            <a:r>
              <a:rPr lang="en-US" sz="2800" dirty="0"/>
              <a:t> Medicaid waiver payments are paid to a caregiver for providing nonmedical support services to an individual in the caregiver’s home</a:t>
            </a:r>
          </a:p>
          <a:p>
            <a:r>
              <a:rPr lang="en-US" sz="2800" dirty="0"/>
              <a:t> These payments can be excluded from income</a:t>
            </a:r>
          </a:p>
          <a:p>
            <a:r>
              <a:rPr lang="en-US" sz="2800" dirty="0"/>
              <a:t> If taxpayer receives a tax document for these payments, need to enter into TaxSlayer in a way that excludes the income in the correct way so that gross income, EIC and income for credits are all calculated correctly</a:t>
            </a:r>
          </a:p>
          <a:p>
            <a:pPr lvl="1"/>
            <a:r>
              <a:rPr lang="en-US" sz="2500" dirty="0"/>
              <a:t> See Pub 4012 Page D-62 for details</a:t>
            </a: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17</a:t>
            </a:fld>
            <a:endParaRPr lang="en-US" altLang="en-US" dirty="0"/>
          </a:p>
        </p:txBody>
      </p:sp>
      <p:sp>
        <p:nvSpPr>
          <p:cNvPr id="5" name="Date Placeholder 4"/>
          <p:cNvSpPr>
            <a:spLocks noGrp="1"/>
          </p:cNvSpPr>
          <p:nvPr>
            <p:ph type="dt" sz="half" idx="10"/>
          </p:nvPr>
        </p:nvSpPr>
        <p:spPr/>
        <p:txBody>
          <a:bodyPr/>
          <a:lstStyle/>
          <a:p>
            <a:r>
              <a:rPr lang="en-US"/>
              <a:t>11-14-2017</a:t>
            </a:r>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77813"/>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NJ TaxSlayer" title="NJ TaxSlayer"/>
          <p:cNvPicPr>
            <a:picLocks noChangeAspect="1"/>
          </p:cNvPicPr>
          <p:nvPr/>
        </p:nvPicPr>
        <p:blipFill>
          <a:blip r:embed="rId4" cstate="print"/>
          <a:stretch>
            <a:fillRect/>
          </a:stretch>
        </p:blipFill>
        <p:spPr>
          <a:xfrm>
            <a:off x="0" y="1124851"/>
            <a:ext cx="612648" cy="163373"/>
          </a:xfrm>
          <a:prstGeom prst="rect">
            <a:avLst/>
          </a:prstGeom>
        </p:spPr>
      </p:pic>
    </p:spTree>
    <p:extLst>
      <p:ext uri="{BB962C8B-B14F-4D97-AF65-F5344CB8AC3E}">
        <p14:creationId xmlns:p14="http://schemas.microsoft.com/office/powerpoint/2010/main" val="358616594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7813"/>
            <a:ext cx="8171145" cy="1143000"/>
          </a:xfrm>
        </p:spPr>
        <p:txBody>
          <a:bodyPr>
            <a:normAutofit/>
          </a:bodyPr>
          <a:lstStyle/>
          <a:p>
            <a:r>
              <a:rPr lang="en-US" dirty="0"/>
              <a:t>Medicaid Waiver Payments</a:t>
            </a:r>
          </a:p>
        </p:txBody>
      </p:sp>
      <p:sp>
        <p:nvSpPr>
          <p:cNvPr id="3" name="Content Placeholder 2"/>
          <p:cNvSpPr>
            <a:spLocks noGrp="1"/>
          </p:cNvSpPr>
          <p:nvPr>
            <p:ph idx="1"/>
          </p:nvPr>
        </p:nvSpPr>
        <p:spPr>
          <a:xfrm>
            <a:off x="609600" y="1420813"/>
            <a:ext cx="8077200" cy="4903787"/>
          </a:xfrm>
        </p:spPr>
        <p:txBody>
          <a:bodyPr>
            <a:normAutofit/>
          </a:bodyPr>
          <a:lstStyle/>
          <a:p>
            <a:r>
              <a:rPr lang="en-US" sz="3800" dirty="0"/>
              <a:t> </a:t>
            </a:r>
            <a:r>
              <a:rPr lang="en-US" sz="2800" dirty="0"/>
              <a:t>If entries need to be made on 1040 Line 21 Other Income to record these payments correctly, may need to </a:t>
            </a:r>
            <a:r>
              <a:rPr lang="en-US" sz="2800" dirty="0">
                <a:solidFill>
                  <a:srgbClr val="FF0000"/>
                </a:solidFill>
              </a:rPr>
              <a:t>capture this information in NJ Checklist Income Subject to Tax section for later entry in TaxSlayer State section </a:t>
            </a:r>
          </a:p>
          <a:p>
            <a:pPr marL="0" indent="0">
              <a:buNone/>
            </a:pPr>
            <a:endParaRPr lang="en-US" sz="2800" dirty="0"/>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18</a:t>
            </a:fld>
            <a:endParaRPr lang="en-US" altLang="en-US" dirty="0"/>
          </a:p>
        </p:txBody>
      </p:sp>
      <p:sp>
        <p:nvSpPr>
          <p:cNvPr id="5" name="Date Placeholder 4"/>
          <p:cNvSpPr>
            <a:spLocks noGrp="1"/>
          </p:cNvSpPr>
          <p:nvPr>
            <p:ph type="dt" sz="half" idx="10"/>
          </p:nvPr>
        </p:nvSpPr>
        <p:spPr/>
        <p:txBody>
          <a:bodyPr/>
          <a:lstStyle/>
          <a:p>
            <a:r>
              <a:rPr lang="en-US"/>
              <a:t>11-14-2017</a:t>
            </a:r>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77813"/>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stretch>
            <a:fillRect/>
          </a:stretch>
        </p:blipFill>
        <p:spPr>
          <a:xfrm>
            <a:off x="2434281" y="3688543"/>
            <a:ext cx="5562600" cy="2823649"/>
          </a:xfrm>
          <a:prstGeom prst="rect">
            <a:avLst/>
          </a:prstGeom>
        </p:spPr>
      </p:pic>
      <p:cxnSp>
        <p:nvCxnSpPr>
          <p:cNvPr id="9" name="Straight Arrow Connector 8"/>
          <p:cNvCxnSpPr/>
          <p:nvPr/>
        </p:nvCxnSpPr>
        <p:spPr bwMode="auto">
          <a:xfrm>
            <a:off x="951470" y="5820033"/>
            <a:ext cx="2965622" cy="1"/>
          </a:xfrm>
          <a:prstGeom prst="straightConnector1">
            <a:avLst/>
          </a:prstGeom>
          <a:noFill/>
          <a:ln w="38100" cap="flat" cmpd="sng" algn="ctr">
            <a:solidFill>
              <a:srgbClr val="FF0000"/>
            </a:solidFill>
            <a:prstDash val="solid"/>
            <a:round/>
            <a:headEnd type="none" w="med" len="med"/>
            <a:tailEnd type="triangle"/>
          </a:ln>
          <a:effectLst/>
        </p:spPr>
      </p:cxnSp>
      <p:pic>
        <p:nvPicPr>
          <p:cNvPr id="16" name="Picture 15" descr="NJ TaxSlayer" title="NJ TaxSlayer"/>
          <p:cNvPicPr>
            <a:picLocks noChangeAspect="1"/>
          </p:cNvPicPr>
          <p:nvPr/>
        </p:nvPicPr>
        <p:blipFill>
          <a:blip r:embed="rId5" cstate="print"/>
          <a:stretch>
            <a:fillRect/>
          </a:stretch>
        </p:blipFill>
        <p:spPr>
          <a:xfrm>
            <a:off x="0" y="1069848"/>
            <a:ext cx="612648" cy="163373"/>
          </a:xfrm>
          <a:prstGeom prst="rect">
            <a:avLst/>
          </a:prstGeom>
        </p:spPr>
      </p:pic>
    </p:spTree>
    <p:extLst>
      <p:ext uri="{BB962C8B-B14F-4D97-AF65-F5344CB8AC3E}">
        <p14:creationId xmlns:p14="http://schemas.microsoft.com/office/powerpoint/2010/main" val="22585848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normAutofit/>
          </a:bodyPr>
          <a:lstStyle/>
          <a:p>
            <a:r>
              <a:rPr lang="en-US" dirty="0"/>
              <a:t>NJ Treatment of Disability Income</a:t>
            </a:r>
          </a:p>
        </p:txBody>
      </p:sp>
      <p:sp>
        <p:nvSpPr>
          <p:cNvPr id="3" name="Content Placeholder 2"/>
          <p:cNvSpPr>
            <a:spLocks noGrp="1"/>
          </p:cNvSpPr>
          <p:nvPr>
            <p:ph idx="1"/>
          </p:nvPr>
        </p:nvSpPr>
        <p:spPr>
          <a:xfrm>
            <a:off x="609600" y="1600200"/>
            <a:ext cx="8305800" cy="4724400"/>
          </a:xfrm>
        </p:spPr>
        <p:txBody>
          <a:bodyPr>
            <a:normAutofit/>
          </a:bodyPr>
          <a:lstStyle/>
          <a:p>
            <a:r>
              <a:rPr lang="en-US" dirty="0"/>
              <a:t> Key determinant for treatment of 1099-R disability income on NJ return is person’s age</a:t>
            </a:r>
          </a:p>
          <a:p>
            <a:pPr lvl="1"/>
            <a:r>
              <a:rPr lang="en-US" dirty="0"/>
              <a:t> Disability income on NJ return taxable if age is 65 or over (treated as a regular pension)</a:t>
            </a:r>
          </a:p>
          <a:p>
            <a:pPr lvl="1"/>
            <a:r>
              <a:rPr lang="en-US" dirty="0"/>
              <a:t> Disability income on NJ return not taxable if age less than 65</a:t>
            </a:r>
          </a:p>
          <a:p>
            <a:pPr>
              <a:buNone/>
            </a:pP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11-14-2017</a:t>
            </a:r>
            <a:endParaRPr lang="en-US" dirty="0"/>
          </a:p>
        </p:txBody>
      </p:sp>
      <p:sp>
        <p:nvSpPr>
          <p:cNvPr id="5" name="Footer Placeholder 4"/>
          <p:cNvSpPr>
            <a:spLocks noGrp="1"/>
          </p:cNvSpPr>
          <p:nvPr>
            <p:ph type="ftr" sz="quarter" idx="3"/>
          </p:nvPr>
        </p:nvSpPr>
        <p:spPr/>
        <p:txBody>
          <a:bodyPr/>
          <a:lstStyle/>
          <a:p>
            <a:r>
              <a:rPr lang="en-US"/>
              <a:t>NJ TAX TY2016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42725767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fontScale="90000"/>
          </a:bodyPr>
          <a:lstStyle/>
          <a:p>
            <a:r>
              <a:rPr lang="en-US" altLang="en-US" dirty="0"/>
              <a:t>NJ Withholdings (Unemployment, Disability, Family Leave)</a:t>
            </a:r>
          </a:p>
        </p:txBody>
      </p:sp>
      <p:sp>
        <p:nvSpPr>
          <p:cNvPr id="135171" name="Rectangle 3"/>
          <p:cNvSpPr>
            <a:spLocks noGrp="1" noChangeArrowheads="1"/>
          </p:cNvSpPr>
          <p:nvPr>
            <p:ph idx="1"/>
          </p:nvPr>
        </p:nvSpPr>
        <p:spPr>
          <a:xfrm>
            <a:off x="609600" y="1485900"/>
            <a:ext cx="8077200" cy="4838700"/>
          </a:xfrm>
        </p:spPr>
        <p:txBody>
          <a:bodyPr>
            <a:normAutofit fontScale="55000" lnSpcReduction="20000"/>
          </a:bodyPr>
          <a:lstStyle/>
          <a:p>
            <a:r>
              <a:rPr lang="en-US" altLang="en-US" sz="3500" dirty="0"/>
              <a:t> NJ taxes withheld from income for unemployment, disability and family leave insurance</a:t>
            </a:r>
          </a:p>
          <a:p>
            <a:pPr lvl="1"/>
            <a:r>
              <a:rPr lang="en-US" altLang="en-US" dirty="0"/>
              <a:t>Deductible on Federal Schedule A Line 5 unless a private plan (rather than state plan)</a:t>
            </a:r>
          </a:p>
          <a:p>
            <a:r>
              <a:rPr lang="en-US" altLang="en-US" sz="3500" dirty="0"/>
              <a:t> UI/WF/SWF(State Unemployment Insurance)</a:t>
            </a:r>
          </a:p>
          <a:p>
            <a:pPr lvl="1"/>
            <a:r>
              <a:rPr lang="en-US" altLang="en-US" dirty="0"/>
              <a:t>Choose NJ UI/HC/WD – NJ Unemployment Insurance from  W-2 Box 14 drop-down menu in TaxSlayer (combine together if listed separately)</a:t>
            </a:r>
          </a:p>
          <a:p>
            <a:pPr lvl="1"/>
            <a:r>
              <a:rPr lang="en-US" altLang="en-US" dirty="0"/>
              <a:t>UI - Unemployment Insurance</a:t>
            </a:r>
          </a:p>
          <a:p>
            <a:pPr lvl="1"/>
            <a:r>
              <a:rPr lang="en-US" altLang="en-US" dirty="0"/>
              <a:t>WF – Workforce Fund</a:t>
            </a:r>
          </a:p>
          <a:p>
            <a:pPr lvl="1"/>
            <a:r>
              <a:rPr lang="en-US" altLang="en-US" dirty="0"/>
              <a:t>SWF – Supplemental Workforce Fund</a:t>
            </a:r>
          </a:p>
          <a:p>
            <a:pPr lvl="1"/>
            <a:r>
              <a:rPr lang="en-US" altLang="en-US" dirty="0"/>
              <a:t>Maximum contribution amount can change each year</a:t>
            </a:r>
          </a:p>
          <a:p>
            <a:r>
              <a:rPr lang="en-US" altLang="en-US" sz="3500" dirty="0"/>
              <a:t> DI(State Disability Insurance)</a:t>
            </a:r>
          </a:p>
          <a:p>
            <a:pPr lvl="1"/>
            <a:r>
              <a:rPr lang="en-US" altLang="en-US" dirty="0"/>
              <a:t>Choose NJ SDI -  NJ Disability Insurance from W-2 Box 14 drop-down menu in TaxSlayer</a:t>
            </a:r>
          </a:p>
          <a:p>
            <a:pPr lvl="1"/>
            <a:r>
              <a:rPr lang="en-US" altLang="en-US" dirty="0"/>
              <a:t>Maximum contribution amount can change each year</a:t>
            </a:r>
          </a:p>
          <a:p>
            <a:r>
              <a:rPr lang="en-US" altLang="en-US" sz="3500" dirty="0"/>
              <a:t> FLI(Family Leave Insurance)</a:t>
            </a:r>
          </a:p>
          <a:p>
            <a:pPr lvl="1"/>
            <a:r>
              <a:rPr lang="en-US" altLang="en-US" dirty="0"/>
              <a:t>Choose NJFLI from W-2 Box 14 drop-down menu in TaxSlayer</a:t>
            </a:r>
          </a:p>
          <a:p>
            <a:pPr lvl="1"/>
            <a:r>
              <a:rPr lang="en-US" altLang="en-US" dirty="0"/>
              <a:t>Maximum contribution amount can change each year</a:t>
            </a:r>
          </a:p>
          <a:p>
            <a:pPr lvl="1"/>
            <a:endParaRPr lang="en-US" altLang="en-US" dirty="0"/>
          </a:p>
          <a:p>
            <a:endParaRPr lang="en-US" altLang="en-US" dirty="0"/>
          </a:p>
          <a:p>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7462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1076198"/>
            <a:ext cx="612648" cy="163373"/>
          </a:xfrm>
          <a:prstGeom prst="rect">
            <a:avLst/>
          </a:prstGeom>
        </p:spPr>
      </p:pic>
    </p:spTree>
    <p:extLst>
      <p:ext uri="{BB962C8B-B14F-4D97-AF65-F5344CB8AC3E}">
        <p14:creationId xmlns:p14="http://schemas.microsoft.com/office/powerpoint/2010/main" val="42900599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fontScale="90000"/>
          </a:bodyPr>
          <a:lstStyle/>
          <a:p>
            <a:pPr eaLnBrk="1" hangingPunct="1"/>
            <a:r>
              <a:rPr lang="en-US" altLang="en-US" dirty="0"/>
              <a:t>NJ Treatment of Scholarships &amp; Fellowships</a:t>
            </a:r>
            <a:endParaRPr lang="en-US" altLang="en-US" b="0" dirty="0"/>
          </a:p>
        </p:txBody>
      </p:sp>
      <p:sp>
        <p:nvSpPr>
          <p:cNvPr id="122883" name="Rectangle 3"/>
          <p:cNvSpPr>
            <a:spLocks noGrp="1" noChangeArrowheads="1"/>
          </p:cNvSpPr>
          <p:nvPr>
            <p:ph idx="1"/>
          </p:nvPr>
        </p:nvSpPr>
        <p:spPr>
          <a:xfrm>
            <a:off x="609600" y="1523999"/>
            <a:ext cx="8077200" cy="4724401"/>
          </a:xfrm>
        </p:spPr>
        <p:txBody>
          <a:bodyPr>
            <a:normAutofit/>
          </a:bodyPr>
          <a:lstStyle/>
          <a:p>
            <a:pPr marL="0" indent="0">
              <a:lnSpc>
                <a:spcPct val="90000"/>
              </a:lnSpc>
              <a:buNone/>
              <a:defRPr/>
            </a:pPr>
            <a:r>
              <a:rPr lang="en-US" dirty="0"/>
              <a:t>Taxable unless they satisfy all the following conditions</a:t>
            </a:r>
          </a:p>
          <a:p>
            <a:pPr lvl="1">
              <a:lnSpc>
                <a:spcPct val="90000"/>
              </a:lnSpc>
              <a:defRPr/>
            </a:pPr>
            <a:r>
              <a:rPr lang="en-US" dirty="0"/>
              <a:t> </a:t>
            </a:r>
            <a:r>
              <a:rPr lang="en-US" sz="1800" dirty="0"/>
              <a:t>Primary purpose of grant is to further recipient’s education or training    </a:t>
            </a:r>
            <a:r>
              <a:rPr lang="en-US" sz="1800" b="1" dirty="0"/>
              <a:t>AND</a:t>
            </a:r>
          </a:p>
          <a:p>
            <a:pPr lvl="1">
              <a:lnSpc>
                <a:spcPct val="90000"/>
              </a:lnSpc>
              <a:defRPr/>
            </a:pPr>
            <a:r>
              <a:rPr lang="en-US" sz="1800" dirty="0"/>
              <a:t>  Grant is not payment for past, present, or future services or payment for services which are subject to supervision of grantor</a:t>
            </a:r>
          </a:p>
          <a:p>
            <a:pPr lvl="2">
              <a:lnSpc>
                <a:spcPct val="90000"/>
              </a:lnSpc>
              <a:defRPr/>
            </a:pPr>
            <a:r>
              <a:rPr lang="en-US" dirty="0"/>
              <a:t> E.g. – fellowship for teaching)   </a:t>
            </a:r>
            <a:r>
              <a:rPr lang="en-US" b="1" dirty="0"/>
              <a:t>AND</a:t>
            </a:r>
          </a:p>
          <a:p>
            <a:pPr lvl="1">
              <a:lnSpc>
                <a:spcPct val="90000"/>
              </a:lnSpc>
              <a:defRPr/>
            </a:pPr>
            <a:r>
              <a:rPr lang="en-US" sz="1800" dirty="0"/>
              <a:t>  Grant is not for the benefit of grantor</a:t>
            </a:r>
          </a:p>
          <a:p>
            <a:pPr>
              <a:lnSpc>
                <a:spcPct val="90000"/>
              </a:lnSpc>
              <a:defRPr/>
            </a:pPr>
            <a:r>
              <a:rPr lang="en-US" sz="2200" dirty="0"/>
              <a:t> </a:t>
            </a:r>
            <a:r>
              <a:rPr lang="en-US" sz="2200" dirty="0">
                <a:solidFill>
                  <a:srgbClr val="FF0000"/>
                </a:solidFill>
              </a:rPr>
              <a:t>Capture NJ taxable scholarship amount in NJ Checklist Income Subject to Tax section for later entry in TaxSlayer State section </a:t>
            </a:r>
          </a:p>
          <a:p>
            <a:pPr marL="0" indent="0">
              <a:lnSpc>
                <a:spcPct val="90000"/>
              </a:lnSpc>
              <a:buNone/>
              <a:defRPr/>
            </a:pPr>
            <a:endParaRPr lang="en-US" dirty="0">
              <a:solidFill>
                <a:srgbClr val="FF0000"/>
              </a:solidFill>
            </a:endParaRPr>
          </a:p>
          <a:p>
            <a:pPr>
              <a:lnSpc>
                <a:spcPct val="90000"/>
              </a:lnSpc>
              <a:defRPr/>
            </a:pPr>
            <a:endParaRPr lang="en-US" u="sng" dirty="0"/>
          </a:p>
          <a:p>
            <a:pPr marL="0" indent="0" eaLnBrk="1" hangingPunct="1">
              <a:lnSpc>
                <a:spcPct val="90000"/>
              </a:lnSpc>
              <a:buNone/>
              <a:defRPr/>
            </a:pPr>
            <a:endParaRPr 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8" name="Picture 7" descr="NJ TaxSlayer" title="NJ TaxSlayer"/>
          <p:cNvPicPr>
            <a:picLocks noChangeAspect="1"/>
          </p:cNvPicPr>
          <p:nvPr/>
        </p:nvPicPr>
        <p:blipFill>
          <a:blip r:embed="rId3" cstate="print"/>
          <a:stretch>
            <a:fillRect/>
          </a:stretch>
        </p:blipFill>
        <p:spPr>
          <a:xfrm>
            <a:off x="0" y="1094835"/>
            <a:ext cx="612648" cy="163373"/>
          </a:xfrm>
          <a:prstGeom prst="rect">
            <a:avLst/>
          </a:prstGeom>
        </p:spPr>
      </p:pic>
      <p:pic>
        <p:nvPicPr>
          <p:cNvPr id="9"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1639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447800" y="4104167"/>
            <a:ext cx="6896100" cy="2144233"/>
          </a:xfrm>
          <a:prstGeom prst="rect">
            <a:avLst/>
          </a:prstGeom>
        </p:spPr>
      </p:pic>
      <p:cxnSp>
        <p:nvCxnSpPr>
          <p:cNvPr id="11" name="Straight Arrow Connector 10"/>
          <p:cNvCxnSpPr/>
          <p:nvPr/>
        </p:nvCxnSpPr>
        <p:spPr bwMode="auto">
          <a:xfrm>
            <a:off x="829339" y="5635256"/>
            <a:ext cx="2360428" cy="10632"/>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33648658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p:nvPr>
        </p:nvSpPr>
        <p:spPr>
          <a:xfrm>
            <a:off x="685800" y="277813"/>
            <a:ext cx="8001000" cy="1143000"/>
          </a:xfrm>
        </p:spPr>
        <p:txBody>
          <a:bodyPr/>
          <a:lstStyle/>
          <a:p>
            <a:r>
              <a:rPr lang="en-US" altLang="en-US" dirty="0"/>
              <a:t>Sample W-2</a:t>
            </a:r>
          </a:p>
        </p:txBody>
      </p:sp>
      <p:sp>
        <p:nvSpPr>
          <p:cNvPr id="231428" name="Content Placeholder 7"/>
          <p:cNvSpPr>
            <a:spLocks noGrp="1"/>
          </p:cNvSpPr>
          <p:nvPr>
            <p:ph idx="1"/>
          </p:nvPr>
        </p:nvSpPr>
        <p:spPr/>
        <p:txBody>
          <a:bodyPr/>
          <a:lstStyle/>
          <a:p>
            <a:pPr>
              <a:buFont typeface="Wingdings" panose="05000000000000000000" pitchFamily="2" charset="2"/>
              <a:buNone/>
            </a:pPr>
            <a:endParaRPr lang="en-US" altLang="en-US" dirty="0"/>
          </a:p>
        </p:txBody>
      </p:sp>
      <p:pic>
        <p:nvPicPr>
          <p:cNvPr id="23142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l="13281" t="22917" r="11719" b="7292"/>
          <a:stretch>
            <a:fillRect/>
          </a:stretch>
        </p:blipFill>
        <p:spPr bwMode="auto">
          <a:xfrm>
            <a:off x="609600" y="1562100"/>
            <a:ext cx="8077200" cy="4800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43000" y="3581400"/>
            <a:ext cx="2819400" cy="830263"/>
          </a:xfrm>
          <a:prstGeom prst="rect">
            <a:avLst/>
          </a:prstGeom>
          <a:solidFill>
            <a:schemeClr val="accent3"/>
          </a:solidFill>
        </p:spPr>
        <p:txBody>
          <a:bodyPr>
            <a:spAutoFit/>
          </a:bodyPr>
          <a:lstStyle/>
          <a:p>
            <a:pPr eaLnBrk="1" hangingPunct="1">
              <a:defRPr/>
            </a:pPr>
            <a:r>
              <a:rPr lang="en-US" sz="1600" b="1" dirty="0">
                <a:latin typeface="Arial" charset="0"/>
                <a:cs typeface="Arial" charset="0"/>
              </a:rPr>
              <a:t>Douglas Davis</a:t>
            </a:r>
          </a:p>
          <a:p>
            <a:pPr eaLnBrk="1" hangingPunct="1">
              <a:defRPr/>
            </a:pPr>
            <a:r>
              <a:rPr lang="en-US" sz="1600" b="1" dirty="0">
                <a:latin typeface="Arial" charset="0"/>
                <a:cs typeface="Arial" charset="0"/>
              </a:rPr>
              <a:t>210 Main Street</a:t>
            </a:r>
          </a:p>
          <a:p>
            <a:pPr eaLnBrk="1" hangingPunct="1">
              <a:defRPr/>
            </a:pPr>
            <a:r>
              <a:rPr lang="en-US" sz="1600" b="1" dirty="0">
                <a:latin typeface="Arial" charset="0"/>
                <a:cs typeface="Arial" charset="0"/>
              </a:rPr>
              <a:t>Bridgewater, NJ 08807</a:t>
            </a:r>
          </a:p>
        </p:txBody>
      </p:sp>
      <p:sp>
        <p:nvSpPr>
          <p:cNvPr id="8" name="TextBox 7"/>
          <p:cNvSpPr txBox="1"/>
          <p:nvPr/>
        </p:nvSpPr>
        <p:spPr>
          <a:xfrm>
            <a:off x="2895600" y="1600200"/>
            <a:ext cx="1279525" cy="323850"/>
          </a:xfrm>
          <a:prstGeom prst="rect">
            <a:avLst/>
          </a:prstGeom>
          <a:solidFill>
            <a:schemeClr val="accent3"/>
          </a:solidFill>
        </p:spPr>
        <p:txBody>
          <a:bodyPr wrap="none">
            <a:spAutoFit/>
          </a:bodyPr>
          <a:lstStyle/>
          <a:p>
            <a:pPr eaLnBrk="1" hangingPunct="1">
              <a:defRPr/>
            </a:pPr>
            <a:r>
              <a:rPr lang="en-US" sz="1500" b="1" dirty="0">
                <a:latin typeface="Arial" charset="0"/>
                <a:cs typeface="Arial" charset="0"/>
              </a:rPr>
              <a:t>123-06-1301</a:t>
            </a:r>
          </a:p>
        </p:txBody>
      </p:sp>
      <p:sp>
        <p:nvSpPr>
          <p:cNvPr id="111625" name="TextBox 1"/>
          <p:cNvSpPr txBox="1">
            <a:spLocks noChangeArrowheads="1"/>
          </p:cNvSpPr>
          <p:nvPr/>
        </p:nvSpPr>
        <p:spPr bwMode="auto">
          <a:xfrm>
            <a:off x="5133975" y="4191000"/>
            <a:ext cx="1724025" cy="692150"/>
          </a:xfrm>
          <a:prstGeom prst="rect">
            <a:avLst/>
          </a:prstGeom>
          <a:solidFill>
            <a:schemeClr val="accent3"/>
          </a:solidFill>
          <a:ln w="9525">
            <a:noFill/>
            <a:miter lim="800000"/>
            <a:headEnd/>
            <a:tailEnd/>
          </a:ln>
        </p:spPr>
        <p:txBody>
          <a:bodyPr wrap="none">
            <a:spAutoFit/>
          </a:bodyPr>
          <a:lstStyle/>
          <a:p>
            <a:pPr eaLnBrk="1" hangingPunct="1">
              <a:defRPr/>
            </a:pPr>
            <a:r>
              <a:rPr lang="en-US" sz="1300" b="1" dirty="0">
                <a:latin typeface="Arial Black" pitchFamily="34" charset="0"/>
                <a:cs typeface="Arial" charset="0"/>
              </a:rPr>
              <a:t>NJSUI        82.67</a:t>
            </a:r>
          </a:p>
          <a:p>
            <a:pPr eaLnBrk="1" hangingPunct="1">
              <a:defRPr/>
            </a:pPr>
            <a:r>
              <a:rPr lang="en-US" sz="1300" b="1" dirty="0">
                <a:latin typeface="Arial Black" pitchFamily="34" charset="0"/>
                <a:cs typeface="Arial" charset="0"/>
              </a:rPr>
              <a:t>NJSDI        73.91</a:t>
            </a:r>
          </a:p>
          <a:p>
            <a:pPr eaLnBrk="1" hangingPunct="1">
              <a:defRPr/>
            </a:pPr>
            <a:r>
              <a:rPr lang="en-US" sz="1300" b="1" dirty="0">
                <a:latin typeface="Arial Black" pitchFamily="34" charset="0"/>
                <a:cs typeface="Arial" charset="0"/>
              </a:rPr>
              <a:t>NJFLI        19.45</a:t>
            </a:r>
          </a:p>
        </p:txBody>
      </p:sp>
      <p:sp>
        <p:nvSpPr>
          <p:cNvPr id="10" name="Text Box 8"/>
          <p:cNvSpPr txBox="1">
            <a:spLocks noChangeArrowheads="1"/>
          </p:cNvSpPr>
          <p:nvPr/>
        </p:nvSpPr>
        <p:spPr bwMode="auto">
          <a:xfrm>
            <a:off x="6629400" y="4419600"/>
            <a:ext cx="2514600" cy="369888"/>
          </a:xfrm>
          <a:prstGeom prst="rect">
            <a:avLst/>
          </a:prstGeom>
          <a:solidFill>
            <a:schemeClr val="accent5">
              <a:lumMod val="75000"/>
            </a:schemeClr>
          </a:solidFill>
          <a:ln w="9525">
            <a:solidFill>
              <a:schemeClr val="tx1"/>
            </a:solidFill>
            <a:miter lim="800000"/>
            <a:headEnd/>
            <a:tailEnd/>
          </a:ln>
        </p:spPr>
        <p:txBody>
          <a:bodyPr wrap="square">
            <a:spAutoFit/>
          </a:bodyPr>
          <a:lstStyle/>
          <a:p>
            <a:pPr algn="ctr">
              <a:spcBef>
                <a:spcPct val="50000"/>
              </a:spcBef>
              <a:defRPr/>
            </a:pPr>
            <a:r>
              <a:rPr lang="en-US" b="1" dirty="0">
                <a:latin typeface="Arial" charset="0"/>
                <a:cs typeface="Arial" charset="0"/>
              </a:rPr>
              <a:t>401k  Contribution</a:t>
            </a:r>
          </a:p>
        </p:txBody>
      </p:sp>
      <p:sp>
        <p:nvSpPr>
          <p:cNvPr id="11" name="Text Box 8"/>
          <p:cNvSpPr txBox="1">
            <a:spLocks noChangeArrowheads="1"/>
          </p:cNvSpPr>
          <p:nvPr/>
        </p:nvSpPr>
        <p:spPr bwMode="auto">
          <a:xfrm>
            <a:off x="6705600" y="2133600"/>
            <a:ext cx="2095500" cy="369332"/>
          </a:xfrm>
          <a:prstGeom prst="rect">
            <a:avLst/>
          </a:prstGeom>
          <a:solidFill>
            <a:schemeClr val="accent5">
              <a:lumMod val="75000"/>
            </a:schemeClr>
          </a:solidFill>
          <a:ln w="9525">
            <a:solidFill>
              <a:schemeClr val="tx1"/>
            </a:solidFill>
            <a:miter lim="800000"/>
            <a:headEnd/>
            <a:tailEnd/>
          </a:ln>
        </p:spPr>
        <p:txBody>
          <a:bodyPr wrap="square">
            <a:spAutoFit/>
          </a:bodyPr>
          <a:lstStyle/>
          <a:p>
            <a:pPr algn="ctr">
              <a:spcBef>
                <a:spcPct val="50000"/>
              </a:spcBef>
              <a:defRPr/>
            </a:pPr>
            <a:r>
              <a:rPr lang="en-US" b="1" dirty="0">
                <a:latin typeface="Arial" charset="0"/>
                <a:cs typeface="Arial" charset="0"/>
              </a:rPr>
              <a:t>Dependent care</a:t>
            </a:r>
          </a:p>
        </p:txBody>
      </p:sp>
      <p:sp>
        <p:nvSpPr>
          <p:cNvPr id="231436" name="Line 10"/>
          <p:cNvSpPr>
            <a:spLocks noChangeShapeType="1"/>
          </p:cNvSpPr>
          <p:nvPr/>
        </p:nvSpPr>
        <p:spPr bwMode="auto">
          <a:xfrm flipH="1" flipV="1">
            <a:off x="8153400" y="3657600"/>
            <a:ext cx="256950" cy="76993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31437" name="Line 10"/>
          <p:cNvSpPr>
            <a:spLocks noChangeShapeType="1"/>
          </p:cNvSpPr>
          <p:nvPr/>
        </p:nvSpPr>
        <p:spPr bwMode="auto">
          <a:xfrm flipH="1">
            <a:off x="7848600" y="2514600"/>
            <a:ext cx="228600" cy="533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6" name="TextBox 15"/>
          <p:cNvSpPr txBox="1"/>
          <p:nvPr/>
        </p:nvSpPr>
        <p:spPr>
          <a:xfrm>
            <a:off x="1524000" y="1219200"/>
            <a:ext cx="3124200"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Federal wages different than SS/Medicare wages</a:t>
            </a:r>
          </a:p>
        </p:txBody>
      </p:sp>
      <p:sp>
        <p:nvSpPr>
          <p:cNvPr id="231440" name="Oval 5"/>
          <p:cNvSpPr>
            <a:spLocks noChangeArrowheads="1"/>
          </p:cNvSpPr>
          <p:nvPr/>
        </p:nvSpPr>
        <p:spPr bwMode="auto">
          <a:xfrm>
            <a:off x="4953000" y="1981200"/>
            <a:ext cx="1371600" cy="1066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31442" name="Oval 5"/>
          <p:cNvSpPr>
            <a:spLocks noChangeArrowheads="1"/>
          </p:cNvSpPr>
          <p:nvPr/>
        </p:nvSpPr>
        <p:spPr bwMode="auto">
          <a:xfrm flipV="1">
            <a:off x="6934200" y="3505200"/>
            <a:ext cx="16764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31443" name="Oval 5"/>
          <p:cNvSpPr>
            <a:spLocks noChangeArrowheads="1"/>
          </p:cNvSpPr>
          <p:nvPr/>
        </p:nvSpPr>
        <p:spPr bwMode="auto">
          <a:xfrm>
            <a:off x="7239000" y="30480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0" name="TextBox 19"/>
          <p:cNvSpPr txBox="1"/>
          <p:nvPr/>
        </p:nvSpPr>
        <p:spPr>
          <a:xfrm>
            <a:off x="4267200" y="5257800"/>
            <a:ext cx="4419600" cy="923925"/>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Box 12 Code DD - Amount for Employer-Provided Health  Insurance; not taxable</a:t>
            </a:r>
          </a:p>
        </p:txBody>
      </p:sp>
      <p:sp>
        <p:nvSpPr>
          <p:cNvPr id="6" name="TextBox 5"/>
          <p:cNvSpPr txBox="1"/>
          <p:nvPr/>
        </p:nvSpPr>
        <p:spPr>
          <a:xfrm>
            <a:off x="457200" y="6096000"/>
            <a:ext cx="3609976" cy="646331"/>
          </a:xfrm>
          <a:prstGeom prst="rect">
            <a:avLst/>
          </a:prstGeom>
          <a:solidFill>
            <a:schemeClr val="accent5">
              <a:lumMod val="75000"/>
            </a:schemeClr>
          </a:solidFill>
          <a:ln>
            <a:solidFill>
              <a:schemeClr val="tx1"/>
            </a:solidFill>
          </a:ln>
        </p:spPr>
        <p:txBody>
          <a:bodyPr wrap="square" rtlCol="0">
            <a:spAutoFit/>
          </a:bodyPr>
          <a:lstStyle/>
          <a:p>
            <a:r>
              <a:rPr lang="en-US" b="1" dirty="0"/>
              <a:t>NJ Wages different than Federal wages</a:t>
            </a:r>
          </a:p>
        </p:txBody>
      </p:sp>
      <p:sp>
        <p:nvSpPr>
          <p:cNvPr id="13" name="TextBox 12"/>
          <p:cNvSpPr txBox="1"/>
          <p:nvPr/>
        </p:nvSpPr>
        <p:spPr>
          <a:xfrm>
            <a:off x="6896100" y="3777734"/>
            <a:ext cx="685800" cy="307777"/>
          </a:xfrm>
          <a:prstGeom prst="rect">
            <a:avLst/>
          </a:prstGeom>
          <a:noFill/>
        </p:spPr>
        <p:txBody>
          <a:bodyPr wrap="square" rtlCol="0">
            <a:spAutoFit/>
          </a:bodyPr>
          <a:lstStyle/>
          <a:p>
            <a:r>
              <a:rPr lang="en-US" sz="1400" b="1" dirty="0"/>
              <a:t>DD</a:t>
            </a:r>
          </a:p>
        </p:txBody>
      </p:sp>
      <p:sp>
        <p:nvSpPr>
          <p:cNvPr id="17" name="TextBox 16"/>
          <p:cNvSpPr txBox="1"/>
          <p:nvPr/>
        </p:nvSpPr>
        <p:spPr>
          <a:xfrm>
            <a:off x="7290547" y="3830307"/>
            <a:ext cx="1167653" cy="276999"/>
          </a:xfrm>
          <a:prstGeom prst="rect">
            <a:avLst/>
          </a:prstGeom>
          <a:noFill/>
        </p:spPr>
        <p:txBody>
          <a:bodyPr wrap="square" rtlCol="0">
            <a:spAutoFit/>
          </a:bodyPr>
          <a:lstStyle/>
          <a:p>
            <a:r>
              <a:rPr lang="en-US" sz="1200" b="1" dirty="0"/>
              <a:t>6,350.00</a:t>
            </a:r>
          </a:p>
        </p:txBody>
      </p:sp>
      <p:cxnSp>
        <p:nvCxnSpPr>
          <p:cNvPr id="27" name="Straight Arrow Connector 26"/>
          <p:cNvCxnSpPr/>
          <p:nvPr/>
        </p:nvCxnSpPr>
        <p:spPr bwMode="auto">
          <a:xfrm flipV="1">
            <a:off x="2433918" y="5278205"/>
            <a:ext cx="1020272" cy="840207"/>
          </a:xfrm>
          <a:prstGeom prst="straightConnector1">
            <a:avLst/>
          </a:prstGeom>
          <a:noFill/>
          <a:ln w="38100" cap="flat" cmpd="sng" algn="ctr">
            <a:solidFill>
              <a:srgbClr val="FF0000"/>
            </a:solidFill>
            <a:prstDash val="solid"/>
            <a:round/>
            <a:headEnd type="none" w="med" len="med"/>
            <a:tailEnd type="triangle"/>
          </a:ln>
          <a:effectLst/>
        </p:spPr>
      </p:cxnSp>
      <p:sp>
        <p:nvSpPr>
          <p:cNvPr id="30" name="Oval 5"/>
          <p:cNvSpPr>
            <a:spLocks noChangeArrowheads="1"/>
          </p:cNvSpPr>
          <p:nvPr/>
        </p:nvSpPr>
        <p:spPr bwMode="auto">
          <a:xfrm>
            <a:off x="3276600" y="49530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2" name="Straight Arrow Connector 31"/>
          <p:cNvCxnSpPr/>
          <p:nvPr/>
        </p:nvCxnSpPr>
        <p:spPr bwMode="auto">
          <a:xfrm flipV="1">
            <a:off x="6019800" y="4038600"/>
            <a:ext cx="914400" cy="1219202"/>
          </a:xfrm>
          <a:prstGeom prst="straightConnector1">
            <a:avLst/>
          </a:prstGeom>
          <a:noFill/>
          <a:ln w="38100" cap="flat" cmpd="sng" algn="ctr">
            <a:solidFill>
              <a:srgbClr val="FF0000"/>
            </a:solidFill>
            <a:prstDash val="solid"/>
            <a:round/>
            <a:headEnd type="none" w="med" len="med"/>
            <a:tailEnd type="triangle"/>
          </a:ln>
          <a:effectLst/>
        </p:spPr>
      </p:cxnSp>
      <p:cxnSp>
        <p:nvCxnSpPr>
          <p:cNvPr id="35" name="Straight Arrow Connector 34"/>
          <p:cNvCxnSpPr>
            <a:stCxn id="16" idx="3"/>
          </p:cNvCxnSpPr>
          <p:nvPr/>
        </p:nvCxnSpPr>
        <p:spPr bwMode="auto">
          <a:xfrm>
            <a:off x="4648200" y="1542366"/>
            <a:ext cx="609600" cy="515034"/>
          </a:xfrm>
          <a:prstGeom prst="straightConnector1">
            <a:avLst/>
          </a:prstGeom>
          <a:noFill/>
          <a:ln w="38100" cap="flat" cmpd="sng" algn="ctr">
            <a:solidFill>
              <a:srgbClr val="FF0000"/>
            </a:solidFill>
            <a:prstDash val="solid"/>
            <a:round/>
            <a:headEnd type="none" w="med" len="med"/>
            <a:tailEnd type="triangle"/>
          </a:ln>
          <a:effectLst/>
        </p:spPr>
      </p:cxnSp>
      <p:sp>
        <p:nvSpPr>
          <p:cNvPr id="38" name="Oval 5"/>
          <p:cNvSpPr>
            <a:spLocks noChangeArrowheads="1"/>
          </p:cNvSpPr>
          <p:nvPr/>
        </p:nvSpPr>
        <p:spPr bwMode="auto">
          <a:xfrm>
            <a:off x="6934200" y="3733800"/>
            <a:ext cx="11430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pic>
        <p:nvPicPr>
          <p:cNvPr id="28"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42245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7016" t="5559" r="39914" b="7419"/>
          <a:stretch/>
        </p:blipFill>
        <p:spPr>
          <a:xfrm>
            <a:off x="612648" y="1516158"/>
            <a:ext cx="6763512" cy="4660633"/>
          </a:xfrm>
          <a:prstGeom prst="rect">
            <a:avLst/>
          </a:prstGeom>
        </p:spPr>
      </p:pic>
      <p:sp>
        <p:nvSpPr>
          <p:cNvPr id="235522" name="Title 1"/>
          <p:cNvSpPr>
            <a:spLocks noGrp="1"/>
          </p:cNvSpPr>
          <p:nvPr>
            <p:ph type="title"/>
          </p:nvPr>
        </p:nvSpPr>
        <p:spPr>
          <a:xfrm>
            <a:off x="674370" y="312420"/>
            <a:ext cx="8092440" cy="967740"/>
          </a:xfrm>
        </p:spPr>
        <p:txBody>
          <a:bodyPr>
            <a:normAutofit fontScale="90000"/>
          </a:bodyPr>
          <a:lstStyle/>
          <a:p>
            <a:r>
              <a:rPr lang="en-US" altLang="en-US" dirty="0"/>
              <a:t>TS – Wages and Salaries</a:t>
            </a:r>
            <a:br>
              <a:rPr lang="en-US" altLang="en-US" dirty="0"/>
            </a:br>
            <a:r>
              <a:rPr lang="en-US" altLang="en-US" sz="2400" dirty="0">
                <a:solidFill>
                  <a:srgbClr val="0070C0"/>
                </a:solidFill>
              </a:rPr>
              <a:t>Federal Section \ Income \ Enter Myself \ Wages and Salaries (W-2)</a:t>
            </a:r>
            <a:endParaRPr lang="en-US" altLang="en-US" sz="2800" dirty="0"/>
          </a:p>
        </p:txBody>
      </p:sp>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7467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
        <p:nvSpPr>
          <p:cNvPr id="13" name="Oval 5"/>
          <p:cNvSpPr>
            <a:spLocks noChangeArrowheads="1"/>
          </p:cNvSpPr>
          <p:nvPr/>
        </p:nvSpPr>
        <p:spPr bwMode="auto">
          <a:xfrm>
            <a:off x="926592" y="4196176"/>
            <a:ext cx="3111966" cy="39251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4" name="Straight Arrow Connector 13"/>
          <p:cNvCxnSpPr>
            <a:endCxn id="13" idx="0"/>
          </p:cNvCxnSpPr>
          <p:nvPr/>
        </p:nvCxnSpPr>
        <p:spPr bwMode="auto">
          <a:xfrm flipH="1">
            <a:off x="2482575" y="3910810"/>
            <a:ext cx="41169" cy="285366"/>
          </a:xfrm>
          <a:prstGeom prst="straightConnector1">
            <a:avLst/>
          </a:prstGeom>
          <a:noFill/>
          <a:ln w="38100" cap="flat" cmpd="sng" algn="ctr">
            <a:solidFill>
              <a:srgbClr val="FF0000"/>
            </a:solidFill>
            <a:prstDash val="solid"/>
            <a:round/>
            <a:headEnd type="none" w="med" len="med"/>
            <a:tailEnd type="triangle"/>
          </a:ln>
          <a:effectLst/>
        </p:spPr>
      </p:cxnSp>
      <p:sp>
        <p:nvSpPr>
          <p:cNvPr id="19" name="TextBox 18"/>
          <p:cNvSpPr txBox="1"/>
          <p:nvPr/>
        </p:nvSpPr>
        <p:spPr>
          <a:xfrm>
            <a:off x="3263988" y="1300665"/>
            <a:ext cx="774571" cy="369332"/>
          </a:xfrm>
          <a:prstGeom prst="rect">
            <a:avLst/>
          </a:prstGeom>
          <a:solidFill>
            <a:schemeClr val="accent5">
              <a:lumMod val="75000"/>
            </a:schemeClr>
          </a:solidFill>
          <a:ln>
            <a:solidFill>
              <a:srgbClr val="001132"/>
            </a:solidFill>
          </a:ln>
        </p:spPr>
        <p:txBody>
          <a:bodyPr wrap="none" rtlCol="0">
            <a:spAutoFit/>
          </a:bodyPr>
          <a:lstStyle/>
          <a:p>
            <a:r>
              <a:rPr lang="en-US" b="1" dirty="0"/>
              <a:t>Enter</a:t>
            </a:r>
          </a:p>
        </p:txBody>
      </p:sp>
      <p:sp>
        <p:nvSpPr>
          <p:cNvPr id="20" name="Oval 5"/>
          <p:cNvSpPr>
            <a:spLocks noChangeArrowheads="1"/>
          </p:cNvSpPr>
          <p:nvPr/>
        </p:nvSpPr>
        <p:spPr bwMode="auto">
          <a:xfrm>
            <a:off x="790291" y="1982266"/>
            <a:ext cx="66874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1" name="Oval 5"/>
          <p:cNvSpPr>
            <a:spLocks noChangeArrowheads="1"/>
          </p:cNvSpPr>
          <p:nvPr/>
        </p:nvSpPr>
        <p:spPr bwMode="auto">
          <a:xfrm>
            <a:off x="5733055" y="1550634"/>
            <a:ext cx="466299"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2" name="Straight Arrow Connector 21"/>
          <p:cNvCxnSpPr/>
          <p:nvPr/>
        </p:nvCxnSpPr>
        <p:spPr bwMode="auto">
          <a:xfrm flipH="1" flipV="1">
            <a:off x="1478264" y="2172766"/>
            <a:ext cx="746979" cy="128618"/>
          </a:xfrm>
          <a:prstGeom prst="straightConnector1">
            <a:avLst/>
          </a:prstGeom>
          <a:noFill/>
          <a:ln w="38100" cap="flat" cmpd="sng" algn="ctr">
            <a:solidFill>
              <a:srgbClr val="FF0000"/>
            </a:solidFill>
            <a:prstDash val="solid"/>
            <a:round/>
            <a:headEnd type="none" w="med" len="med"/>
            <a:tailEnd type="triangle"/>
          </a:ln>
          <a:effectLst/>
        </p:spPr>
      </p:cxnSp>
      <p:cxnSp>
        <p:nvCxnSpPr>
          <p:cNvPr id="25" name="Straight Arrow Connector 24"/>
          <p:cNvCxnSpPr>
            <a:endCxn id="21" idx="2"/>
          </p:cNvCxnSpPr>
          <p:nvPr/>
        </p:nvCxnSpPr>
        <p:spPr bwMode="auto">
          <a:xfrm>
            <a:off x="4038559" y="1528746"/>
            <a:ext cx="1694496" cy="212388"/>
          </a:xfrm>
          <a:prstGeom prst="straightConnector1">
            <a:avLst/>
          </a:prstGeom>
          <a:noFill/>
          <a:ln w="38100" cap="flat" cmpd="sng" algn="ctr">
            <a:solidFill>
              <a:srgbClr val="FF0000"/>
            </a:solidFill>
            <a:prstDash val="solid"/>
            <a:round/>
            <a:headEnd type="none" w="med" len="med"/>
            <a:tailEnd type="triangle"/>
          </a:ln>
          <a:effectLst/>
        </p:spPr>
      </p:cxnSp>
      <p:sp>
        <p:nvSpPr>
          <p:cNvPr id="29" name="TextBox 28"/>
          <p:cNvSpPr txBox="1"/>
          <p:nvPr/>
        </p:nvSpPr>
        <p:spPr>
          <a:xfrm>
            <a:off x="1928815" y="1906686"/>
            <a:ext cx="3667243" cy="646331"/>
          </a:xfrm>
          <a:prstGeom prst="rect">
            <a:avLst/>
          </a:prstGeom>
          <a:solidFill>
            <a:schemeClr val="accent5">
              <a:lumMod val="75000"/>
            </a:schemeClr>
          </a:solidFill>
        </p:spPr>
        <p:txBody>
          <a:bodyPr wrap="square" rtlCol="0">
            <a:spAutoFit/>
          </a:bodyPr>
          <a:lstStyle/>
          <a:p>
            <a:r>
              <a:rPr lang="en-US" b="1" dirty="0"/>
              <a:t>TaxSlayer populates; update as</a:t>
            </a:r>
          </a:p>
          <a:p>
            <a:r>
              <a:rPr lang="en-US" b="1" dirty="0"/>
              <a:t>needed</a:t>
            </a:r>
          </a:p>
        </p:txBody>
      </p:sp>
      <p:sp>
        <p:nvSpPr>
          <p:cNvPr id="30" name="Oval 5"/>
          <p:cNvSpPr>
            <a:spLocks noChangeArrowheads="1"/>
          </p:cNvSpPr>
          <p:nvPr/>
        </p:nvSpPr>
        <p:spPr bwMode="auto">
          <a:xfrm>
            <a:off x="790291" y="2476294"/>
            <a:ext cx="5334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1" name="Oval 5"/>
          <p:cNvSpPr>
            <a:spLocks noChangeArrowheads="1"/>
          </p:cNvSpPr>
          <p:nvPr/>
        </p:nvSpPr>
        <p:spPr bwMode="auto">
          <a:xfrm>
            <a:off x="5749122" y="2072094"/>
            <a:ext cx="879056" cy="24692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2" name="Oval 5"/>
          <p:cNvSpPr>
            <a:spLocks noChangeArrowheads="1"/>
          </p:cNvSpPr>
          <p:nvPr/>
        </p:nvSpPr>
        <p:spPr bwMode="auto">
          <a:xfrm>
            <a:off x="766103" y="1592352"/>
            <a:ext cx="608462" cy="33323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3" name="Oval 5"/>
          <p:cNvSpPr>
            <a:spLocks noChangeArrowheads="1"/>
          </p:cNvSpPr>
          <p:nvPr/>
        </p:nvSpPr>
        <p:spPr bwMode="auto">
          <a:xfrm flipV="1">
            <a:off x="5749122" y="2543029"/>
            <a:ext cx="457200" cy="227466"/>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pic>
        <p:nvPicPr>
          <p:cNvPr id="24" name="Picture 23" descr="NJ TaxSlayer" title="NJ TaxSlayer"/>
          <p:cNvPicPr>
            <a:picLocks noChangeAspect="1"/>
          </p:cNvPicPr>
          <p:nvPr/>
        </p:nvPicPr>
        <p:blipFill>
          <a:blip r:embed="rId5" cstate="print"/>
          <a:stretch>
            <a:fillRect/>
          </a:stretch>
        </p:blipFill>
        <p:spPr>
          <a:xfrm>
            <a:off x="0" y="677005"/>
            <a:ext cx="612648" cy="163373"/>
          </a:xfrm>
          <a:prstGeom prst="rect">
            <a:avLst/>
          </a:prstGeom>
        </p:spPr>
      </p:pic>
      <p:cxnSp>
        <p:nvCxnSpPr>
          <p:cNvPr id="38" name="Straight Arrow Connector 37"/>
          <p:cNvCxnSpPr>
            <a:stCxn id="29" idx="3"/>
            <a:endCxn id="31" idx="2"/>
          </p:cNvCxnSpPr>
          <p:nvPr/>
        </p:nvCxnSpPr>
        <p:spPr bwMode="auto">
          <a:xfrm flipV="1">
            <a:off x="5596058" y="2195556"/>
            <a:ext cx="153064" cy="34296"/>
          </a:xfrm>
          <a:prstGeom prst="straightConnector1">
            <a:avLst/>
          </a:prstGeom>
          <a:noFill/>
          <a:ln w="38100" cap="flat" cmpd="sng" algn="ctr">
            <a:solidFill>
              <a:srgbClr val="FF0000"/>
            </a:solidFill>
            <a:prstDash val="solid"/>
            <a:round/>
            <a:headEnd type="none" w="med" len="med"/>
            <a:tailEnd type="triangle"/>
          </a:ln>
          <a:effectLst/>
        </p:spPr>
      </p:cxnSp>
      <p:cxnSp>
        <p:nvCxnSpPr>
          <p:cNvPr id="41" name="Straight Arrow Connector 40"/>
          <p:cNvCxnSpPr>
            <a:endCxn id="33" idx="2"/>
          </p:cNvCxnSpPr>
          <p:nvPr/>
        </p:nvCxnSpPr>
        <p:spPr bwMode="auto">
          <a:xfrm>
            <a:off x="5077306" y="2543029"/>
            <a:ext cx="671816" cy="113733"/>
          </a:xfrm>
          <a:prstGeom prst="straightConnector1">
            <a:avLst/>
          </a:prstGeom>
          <a:noFill/>
          <a:ln w="38100" cap="flat" cmpd="sng" algn="ctr">
            <a:solidFill>
              <a:srgbClr val="FF0000"/>
            </a:solidFill>
            <a:prstDash val="solid"/>
            <a:round/>
            <a:headEnd type="none" w="med" len="med"/>
            <a:tailEnd type="triangle"/>
          </a:ln>
          <a:effectLst/>
        </p:spPr>
      </p:cxnSp>
      <p:cxnSp>
        <p:nvCxnSpPr>
          <p:cNvPr id="44" name="Straight Arrow Connector 43"/>
          <p:cNvCxnSpPr>
            <a:endCxn id="30" idx="6"/>
          </p:cNvCxnSpPr>
          <p:nvPr/>
        </p:nvCxnSpPr>
        <p:spPr bwMode="auto">
          <a:xfrm flipH="1">
            <a:off x="1323691" y="2543029"/>
            <a:ext cx="605124" cy="85665"/>
          </a:xfrm>
          <a:prstGeom prst="straightConnector1">
            <a:avLst/>
          </a:prstGeom>
          <a:noFill/>
          <a:ln w="38100" cap="flat" cmpd="sng" algn="ctr">
            <a:solidFill>
              <a:srgbClr val="FF0000"/>
            </a:solidFill>
            <a:prstDash val="solid"/>
            <a:round/>
            <a:headEnd type="none" w="med" len="med"/>
            <a:tailEnd type="triangle"/>
          </a:ln>
          <a:effectLst/>
        </p:spPr>
      </p:cxnSp>
      <p:cxnSp>
        <p:nvCxnSpPr>
          <p:cNvPr id="47" name="Straight Arrow Connector 46"/>
          <p:cNvCxnSpPr>
            <a:endCxn id="32" idx="6"/>
          </p:cNvCxnSpPr>
          <p:nvPr/>
        </p:nvCxnSpPr>
        <p:spPr bwMode="auto">
          <a:xfrm flipH="1">
            <a:off x="1374565" y="1501175"/>
            <a:ext cx="1889423" cy="257794"/>
          </a:xfrm>
          <a:prstGeom prst="straightConnector1">
            <a:avLst/>
          </a:prstGeom>
          <a:noFill/>
          <a:ln w="38100" cap="flat" cmpd="sng" algn="ctr">
            <a:solidFill>
              <a:srgbClr val="FF0000"/>
            </a:solidFill>
            <a:prstDash val="solid"/>
            <a:round/>
            <a:headEnd type="none" w="med" len="med"/>
            <a:tailEnd type="triangle"/>
          </a:ln>
          <a:effectLst/>
        </p:spPr>
      </p:cxnSp>
      <p:sp>
        <p:nvSpPr>
          <p:cNvPr id="51" name="TextBox 50"/>
          <p:cNvSpPr txBox="1"/>
          <p:nvPr/>
        </p:nvSpPr>
        <p:spPr>
          <a:xfrm>
            <a:off x="1928815" y="3249496"/>
            <a:ext cx="4707251" cy="646331"/>
          </a:xfrm>
          <a:prstGeom prst="rect">
            <a:avLst/>
          </a:prstGeom>
          <a:solidFill>
            <a:schemeClr val="accent5">
              <a:lumMod val="75000"/>
            </a:schemeClr>
          </a:solidFill>
        </p:spPr>
        <p:txBody>
          <a:bodyPr wrap="none" rtlCol="0">
            <a:spAutoFit/>
          </a:bodyPr>
          <a:lstStyle/>
          <a:p>
            <a:r>
              <a:rPr lang="en-US" b="1" dirty="0"/>
              <a:t>TaxSlayer does not recalculate Boxes 3-6</a:t>
            </a:r>
          </a:p>
          <a:p>
            <a:r>
              <a:rPr lang="en-US" b="1" dirty="0"/>
              <a:t>based on 401K contribution </a:t>
            </a:r>
          </a:p>
        </p:txBody>
      </p:sp>
      <p:sp>
        <p:nvSpPr>
          <p:cNvPr id="56" name="TextBox 55"/>
          <p:cNvSpPr txBox="1"/>
          <p:nvPr/>
        </p:nvSpPr>
        <p:spPr>
          <a:xfrm>
            <a:off x="2948310" y="6109086"/>
            <a:ext cx="3544560" cy="369332"/>
          </a:xfrm>
          <a:prstGeom prst="rect">
            <a:avLst/>
          </a:prstGeom>
          <a:solidFill>
            <a:schemeClr val="accent5">
              <a:lumMod val="75000"/>
            </a:schemeClr>
          </a:solidFill>
        </p:spPr>
        <p:txBody>
          <a:bodyPr wrap="none" rtlCol="0">
            <a:spAutoFit/>
          </a:bodyPr>
          <a:lstStyle/>
          <a:p>
            <a:r>
              <a:rPr lang="en-US" b="1" dirty="0"/>
              <a:t>Choose from drop-down menu</a:t>
            </a:r>
          </a:p>
        </p:txBody>
      </p:sp>
      <p:sp>
        <p:nvSpPr>
          <p:cNvPr id="57" name="Oval 5"/>
          <p:cNvSpPr>
            <a:spLocks noChangeArrowheads="1"/>
          </p:cNvSpPr>
          <p:nvPr/>
        </p:nvSpPr>
        <p:spPr bwMode="auto">
          <a:xfrm>
            <a:off x="1070334" y="5154873"/>
            <a:ext cx="1958616" cy="110546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Tree>
    <p:extLst>
      <p:ext uri="{BB962C8B-B14F-4D97-AF65-F5344CB8AC3E}">
        <p14:creationId xmlns:p14="http://schemas.microsoft.com/office/powerpoint/2010/main" val="89696834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690451" y="1667067"/>
            <a:ext cx="6816852" cy="4470160"/>
          </a:xfrm>
          <a:prstGeom prst="rect">
            <a:avLst/>
          </a:prstGeom>
        </p:spPr>
      </p:pic>
      <p:sp>
        <p:nvSpPr>
          <p:cNvPr id="235522" name="Title 1"/>
          <p:cNvSpPr>
            <a:spLocks noGrp="1"/>
          </p:cNvSpPr>
          <p:nvPr>
            <p:ph type="title"/>
          </p:nvPr>
        </p:nvSpPr>
        <p:spPr/>
        <p:txBody>
          <a:bodyPr>
            <a:normAutofit/>
          </a:bodyPr>
          <a:lstStyle/>
          <a:p>
            <a:r>
              <a:rPr lang="en-US" altLang="en-US" sz="4000" dirty="0"/>
              <a:t>TS – Wages and Salaries</a:t>
            </a:r>
            <a:br>
              <a:rPr lang="en-US" altLang="en-US" dirty="0"/>
            </a:br>
            <a:r>
              <a:rPr lang="en-US" altLang="en-US" sz="2000" dirty="0">
                <a:solidFill>
                  <a:srgbClr val="0070C0"/>
                </a:solidFill>
              </a:rPr>
              <a:t>Federal Section \ Income \ Enter Myself \ Wages and Salaries (W-2)</a:t>
            </a:r>
            <a:endParaRPr lang="en-US" altLang="en-US" dirty="0">
              <a:solidFill>
                <a:srgbClr val="0070C0"/>
              </a:solidFill>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1560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11" name="TextBox 10"/>
          <p:cNvSpPr txBox="1"/>
          <p:nvPr/>
        </p:nvSpPr>
        <p:spPr>
          <a:xfrm>
            <a:off x="2279176" y="5540683"/>
            <a:ext cx="3374409" cy="369332"/>
          </a:xfrm>
          <a:prstGeom prst="rect">
            <a:avLst/>
          </a:prstGeom>
          <a:solidFill>
            <a:schemeClr val="accent5">
              <a:lumMod val="75000"/>
            </a:schemeClr>
          </a:solidFill>
          <a:ln>
            <a:solidFill>
              <a:srgbClr val="002060"/>
            </a:solidFill>
          </a:ln>
        </p:spPr>
        <p:txBody>
          <a:bodyPr wrap="square" rtlCol="0">
            <a:spAutoFit/>
          </a:bodyPr>
          <a:lstStyle/>
          <a:p>
            <a:r>
              <a:rPr lang="en-US" b="1" dirty="0"/>
              <a:t>Add another state if needed</a:t>
            </a:r>
          </a:p>
        </p:txBody>
      </p:sp>
      <p:sp>
        <p:nvSpPr>
          <p:cNvPr id="14" name="Oval 5"/>
          <p:cNvSpPr>
            <a:spLocks noChangeArrowheads="1"/>
          </p:cNvSpPr>
          <p:nvPr/>
        </p:nvSpPr>
        <p:spPr bwMode="auto">
          <a:xfrm flipV="1">
            <a:off x="905962" y="3141986"/>
            <a:ext cx="1004248" cy="53226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5" name="Straight Arrow Connector 14"/>
          <p:cNvCxnSpPr>
            <a:stCxn id="11" idx="1"/>
            <a:endCxn id="22" idx="6"/>
          </p:cNvCxnSpPr>
          <p:nvPr/>
        </p:nvCxnSpPr>
        <p:spPr bwMode="auto">
          <a:xfrm flipH="1">
            <a:off x="1842448" y="5725349"/>
            <a:ext cx="436728" cy="148306"/>
          </a:xfrm>
          <a:prstGeom prst="straightConnector1">
            <a:avLst/>
          </a:prstGeom>
          <a:noFill/>
          <a:ln w="38100" cap="flat" cmpd="sng" algn="ctr">
            <a:solidFill>
              <a:srgbClr val="FF0000"/>
            </a:solidFill>
            <a:prstDash val="solid"/>
            <a:round/>
            <a:headEnd type="none" w="med" len="med"/>
            <a:tailEnd type="triangle"/>
          </a:ln>
          <a:effectLst/>
        </p:spPr>
      </p:cxnSp>
      <p:sp>
        <p:nvSpPr>
          <p:cNvPr id="21" name="TextBox 20"/>
          <p:cNvSpPr txBox="1"/>
          <p:nvPr/>
        </p:nvSpPr>
        <p:spPr>
          <a:xfrm>
            <a:off x="3338232" y="2292675"/>
            <a:ext cx="5553636" cy="369332"/>
          </a:xfrm>
          <a:prstGeom prst="rect">
            <a:avLst/>
          </a:prstGeom>
          <a:solidFill>
            <a:schemeClr val="accent5">
              <a:lumMod val="75000"/>
            </a:schemeClr>
          </a:solidFill>
          <a:ln>
            <a:solidFill>
              <a:srgbClr val="001132"/>
            </a:solidFill>
          </a:ln>
        </p:spPr>
        <p:txBody>
          <a:bodyPr wrap="none" rtlCol="0">
            <a:spAutoFit/>
          </a:bodyPr>
          <a:lstStyle/>
          <a:p>
            <a:r>
              <a:rPr lang="en-US" b="1" dirty="0"/>
              <a:t>TaxSlayer transfers from Box 1; update if needed</a:t>
            </a:r>
          </a:p>
        </p:txBody>
      </p:sp>
      <p:sp>
        <p:nvSpPr>
          <p:cNvPr id="22" name="Oval 5"/>
          <p:cNvSpPr>
            <a:spLocks noChangeArrowheads="1"/>
          </p:cNvSpPr>
          <p:nvPr/>
        </p:nvSpPr>
        <p:spPr bwMode="auto">
          <a:xfrm>
            <a:off x="614149" y="5683155"/>
            <a:ext cx="1228299"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3" name="Straight Arrow Connector 22"/>
          <p:cNvCxnSpPr>
            <a:endCxn id="14" idx="7"/>
          </p:cNvCxnSpPr>
          <p:nvPr/>
        </p:nvCxnSpPr>
        <p:spPr bwMode="auto">
          <a:xfrm flipV="1">
            <a:off x="1753687" y="3596302"/>
            <a:ext cx="9454" cy="341523"/>
          </a:xfrm>
          <a:prstGeom prst="straightConnector1">
            <a:avLst/>
          </a:prstGeom>
          <a:noFill/>
          <a:ln w="38100" cap="flat" cmpd="sng" algn="ctr">
            <a:solidFill>
              <a:srgbClr val="FF0000"/>
            </a:solidFill>
            <a:prstDash val="solid"/>
            <a:round/>
            <a:headEnd type="none" w="med" len="med"/>
            <a:tailEnd type="triangle"/>
          </a:ln>
          <a:effectLst/>
        </p:spPr>
      </p:cxnSp>
      <p:sp>
        <p:nvSpPr>
          <p:cNvPr id="18" name="Oval 5"/>
          <p:cNvSpPr>
            <a:spLocks noChangeArrowheads="1"/>
          </p:cNvSpPr>
          <p:nvPr/>
        </p:nvSpPr>
        <p:spPr bwMode="auto">
          <a:xfrm>
            <a:off x="4989880" y="3004385"/>
            <a:ext cx="752902" cy="61414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5" name="Straight Arrow Connector 24"/>
          <p:cNvCxnSpPr/>
          <p:nvPr/>
        </p:nvCxnSpPr>
        <p:spPr bwMode="auto">
          <a:xfrm>
            <a:off x="5366331" y="2662007"/>
            <a:ext cx="0" cy="342378"/>
          </a:xfrm>
          <a:prstGeom prst="straightConnector1">
            <a:avLst/>
          </a:prstGeom>
          <a:noFill/>
          <a:ln w="38100" cap="flat" cmpd="sng" algn="ctr">
            <a:solidFill>
              <a:srgbClr val="FF0000"/>
            </a:solidFill>
            <a:prstDash val="solid"/>
            <a:round/>
            <a:headEnd type="none" w="med" len="med"/>
            <a:tailEnd type="triangle"/>
          </a:ln>
          <a:effectLst/>
        </p:spPr>
      </p:cxnSp>
      <p:pic>
        <p:nvPicPr>
          <p:cNvPr id="26" name="Picture 25" descr="NJ TaxSlayer" title="NJ TaxSlayer"/>
          <p:cNvPicPr>
            <a:picLocks noChangeAspect="1"/>
          </p:cNvPicPr>
          <p:nvPr/>
        </p:nvPicPr>
        <p:blipFill>
          <a:blip r:embed="rId5" cstate="print"/>
          <a:stretch>
            <a:fillRect/>
          </a:stretch>
        </p:blipFill>
        <p:spPr>
          <a:xfrm>
            <a:off x="0" y="964318"/>
            <a:ext cx="612648" cy="163373"/>
          </a:xfrm>
          <a:prstGeom prst="rect">
            <a:avLst/>
          </a:prstGeom>
        </p:spPr>
      </p:pic>
      <p:sp>
        <p:nvSpPr>
          <p:cNvPr id="37" name="TextBox 36"/>
          <p:cNvSpPr txBox="1"/>
          <p:nvPr/>
        </p:nvSpPr>
        <p:spPr>
          <a:xfrm>
            <a:off x="628368" y="3937825"/>
            <a:ext cx="2864887" cy="646331"/>
          </a:xfrm>
          <a:prstGeom prst="rect">
            <a:avLst/>
          </a:prstGeom>
          <a:solidFill>
            <a:schemeClr val="accent5">
              <a:lumMod val="75000"/>
            </a:schemeClr>
          </a:solidFill>
        </p:spPr>
        <p:txBody>
          <a:bodyPr wrap="none" rtlCol="0">
            <a:spAutoFit/>
          </a:bodyPr>
          <a:lstStyle/>
          <a:p>
            <a:r>
              <a:rPr lang="en-US" b="1" dirty="0"/>
              <a:t>Choose from drop-down</a:t>
            </a:r>
          </a:p>
          <a:p>
            <a:r>
              <a:rPr lang="en-US" b="1" dirty="0"/>
              <a:t>menu</a:t>
            </a:r>
          </a:p>
        </p:txBody>
      </p:sp>
    </p:spTree>
    <p:extLst>
      <p:ext uri="{BB962C8B-B14F-4D97-AF65-F5344CB8AC3E}">
        <p14:creationId xmlns:p14="http://schemas.microsoft.com/office/powerpoint/2010/main" val="51133266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625618" y="277813"/>
            <a:ext cx="8061182" cy="1143000"/>
          </a:xfrm>
        </p:spPr>
        <p:txBody>
          <a:bodyPr/>
          <a:lstStyle/>
          <a:p>
            <a:r>
              <a:rPr lang="en-US" altLang="en-US" dirty="0"/>
              <a:t>Wages and Salaries - TS Tips</a:t>
            </a:r>
          </a:p>
        </p:txBody>
      </p:sp>
      <p:sp>
        <p:nvSpPr>
          <p:cNvPr id="237571" name="Rectangle 3"/>
          <p:cNvSpPr>
            <a:spLocks noGrp="1" noChangeArrowheads="1"/>
          </p:cNvSpPr>
          <p:nvPr>
            <p:ph idx="1"/>
          </p:nvPr>
        </p:nvSpPr>
        <p:spPr>
          <a:xfrm>
            <a:off x="625618" y="1600200"/>
            <a:ext cx="8061182" cy="4724400"/>
          </a:xfrm>
        </p:spPr>
        <p:txBody>
          <a:bodyPr>
            <a:normAutofit fontScale="70000" lnSpcReduction="20000"/>
          </a:bodyPr>
          <a:lstStyle/>
          <a:p>
            <a:r>
              <a:rPr lang="en-US" altLang="en-US" dirty="0"/>
              <a:t> Enter all data fields from W-2 </a:t>
            </a:r>
          </a:p>
          <a:p>
            <a:r>
              <a:rPr lang="en-US" altLang="en-US" dirty="0"/>
              <a:t> TaxSlayer data must exactly match W-2 form</a:t>
            </a:r>
          </a:p>
          <a:p>
            <a:pPr lvl="1"/>
            <a:r>
              <a:rPr lang="en-US" altLang="en-US" dirty="0"/>
              <a:t> Except for Box 14 NJ special taxes; choose from drop-down menu instead of using W-2 labels</a:t>
            </a:r>
          </a:p>
          <a:p>
            <a:r>
              <a:rPr lang="en-US" altLang="en-US" dirty="0"/>
              <a:t> Enter verification code (if in Box 9) to combat identity theft/fraud</a:t>
            </a:r>
          </a:p>
          <a:p>
            <a:r>
              <a:rPr lang="en-US" altLang="en-US" dirty="0"/>
              <a:t> Remember to check taxpayer or spouse box</a:t>
            </a:r>
          </a:p>
          <a:p>
            <a:r>
              <a:rPr lang="en-US" altLang="en-US" dirty="0"/>
              <a:t> Verify taxpayer address on W-2</a:t>
            </a:r>
          </a:p>
          <a:p>
            <a:pPr lvl="1"/>
            <a:r>
              <a:rPr lang="en-US" altLang="en-US" dirty="0"/>
              <a:t> TaxSlayer pre-populates address with info entered in Basic Information section.  If address on W-2 is different, make appropriate changes to match W-2 </a:t>
            </a:r>
          </a:p>
          <a:p>
            <a:r>
              <a:rPr lang="en-US" altLang="en-US" dirty="0"/>
              <a:t> TaxSlayer will populate employer name and address based on EIN entered (if in database)</a:t>
            </a:r>
          </a:p>
          <a:p>
            <a:pPr lvl="1"/>
            <a:r>
              <a:rPr lang="en-US" altLang="en-US" dirty="0"/>
              <a:t> Verify this info against the W-2 since it frequently changes; makes necessary changes</a:t>
            </a:r>
          </a:p>
          <a:p>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pic>
        <p:nvPicPr>
          <p:cNvPr id="8" name="Picture 7" descr="NJ TaxSlayer" title="NJ TaxSlayer"/>
          <p:cNvPicPr>
            <a:picLocks noChangeAspect="1"/>
          </p:cNvPicPr>
          <p:nvPr/>
        </p:nvPicPr>
        <p:blipFill>
          <a:blip r:embed="rId3" cstate="print"/>
          <a:stretch>
            <a:fillRect/>
          </a:stretch>
        </p:blipFill>
        <p:spPr>
          <a:xfrm>
            <a:off x="0" y="1027525"/>
            <a:ext cx="612648" cy="163373"/>
          </a:xfrm>
          <a:prstGeom prst="rect">
            <a:avLst/>
          </a:prstGeom>
        </p:spPr>
      </p:pic>
      <p:pic>
        <p:nvPicPr>
          <p:cNvPr id="9"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77813"/>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39001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25618" y="277813"/>
            <a:ext cx="8061182" cy="1143000"/>
          </a:xfrm>
        </p:spPr>
        <p:txBody>
          <a:bodyPr/>
          <a:lstStyle/>
          <a:p>
            <a:r>
              <a:rPr lang="en-US" altLang="en-US" dirty="0"/>
              <a:t>Wages and Salaries - TS Tips</a:t>
            </a:r>
          </a:p>
        </p:txBody>
      </p:sp>
      <p:sp>
        <p:nvSpPr>
          <p:cNvPr id="241667" name="Rectangle 3"/>
          <p:cNvSpPr>
            <a:spLocks noGrp="1" noChangeArrowheads="1"/>
          </p:cNvSpPr>
          <p:nvPr>
            <p:ph idx="1"/>
          </p:nvPr>
        </p:nvSpPr>
        <p:spPr>
          <a:xfrm>
            <a:off x="625618" y="1584960"/>
            <a:ext cx="8286734" cy="4815840"/>
          </a:xfrm>
        </p:spPr>
        <p:txBody>
          <a:bodyPr>
            <a:normAutofit fontScale="85000" lnSpcReduction="20000"/>
          </a:bodyPr>
          <a:lstStyle/>
          <a:p>
            <a:r>
              <a:rPr lang="en-US" altLang="en-US" dirty="0"/>
              <a:t> Box 14 – Can deduct amounts paid for unemployment, disability, and family leave insurance as itemized deductions on Schedule A Line 5a State and Local Taxes.  Must choose appropriate labels from drop-down menu so amounts flow through to Line 5a correctly</a:t>
            </a:r>
          </a:p>
          <a:p>
            <a:pPr lvl="1"/>
            <a:r>
              <a:rPr lang="en-US" altLang="en-US" dirty="0"/>
              <a:t> Use NJ UI/HC/WD – NJ Unemployment Insurance </a:t>
            </a:r>
          </a:p>
          <a:p>
            <a:pPr marL="342900" lvl="1" indent="0">
              <a:buNone/>
            </a:pPr>
            <a:r>
              <a:rPr lang="en-US" altLang="en-US" dirty="0"/>
              <a:t>             NJ SDI – NJ Disability Insurance</a:t>
            </a:r>
          </a:p>
          <a:p>
            <a:pPr marL="342900" lvl="1" indent="0">
              <a:buNone/>
            </a:pPr>
            <a:r>
              <a:rPr lang="en-US" altLang="en-US" dirty="0"/>
              <a:t>             NJ FLI (for family leave insurance)     </a:t>
            </a:r>
          </a:p>
          <a:p>
            <a:pPr lvl="1"/>
            <a:r>
              <a:rPr lang="en-US" altLang="en-US" dirty="0"/>
              <a:t> If any of above are a Private Plan (indicated by PP #), rather than the state plan, it cannot be claimed on Schedule A.  Use the following process to correct Line 5a:</a:t>
            </a:r>
          </a:p>
          <a:p>
            <a:pPr lvl="2"/>
            <a:r>
              <a:rPr lang="en-US" altLang="en-US" dirty="0"/>
              <a:t> Enter Box 14 items as usual.   Unemployment, disability and family leave amounts will flow through to Schedule A Line 5a</a:t>
            </a:r>
          </a:p>
          <a:p>
            <a:pPr marL="685800" lvl="2" indent="0">
              <a:buNone/>
            </a:pPr>
            <a:endParaRPr lang="en-US" altLang="en-US" dirty="0"/>
          </a:p>
        </p:txBody>
      </p:sp>
      <p:pic>
        <p:nvPicPr>
          <p:cNvPr id="9"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147330965"/>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10</TotalTime>
  <Words>2210</Words>
  <Application>Microsoft Office PowerPoint</Application>
  <PresentationFormat>On-screen Show (4:3)</PresentationFormat>
  <Paragraphs>265</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Arial Black</vt:lpstr>
      <vt:lpstr>Calibri</vt:lpstr>
      <vt:lpstr>Verdana</vt:lpstr>
      <vt:lpstr>Wingdings</vt:lpstr>
      <vt:lpstr>NJ Template 06</vt:lpstr>
      <vt:lpstr>Employee Compensation</vt:lpstr>
      <vt:lpstr>NJ Treatment of Disability Income</vt:lpstr>
      <vt:lpstr>NJ Withholdings (Unemployment, Disability, Family Leave)</vt:lpstr>
      <vt:lpstr>NJ Treatment of Scholarships &amp; Fellowships</vt:lpstr>
      <vt:lpstr>Sample W-2</vt:lpstr>
      <vt:lpstr>TS – Wages and Salaries Federal Section \ Income \ Enter Myself \ Wages and Salaries (W-2)</vt:lpstr>
      <vt:lpstr>TS – Wages and Salaries Federal Section \ Income \ Enter Myself \ Wages and Salaries (W-2)</vt:lpstr>
      <vt:lpstr>Wages and Salaries - TS Tips</vt:lpstr>
      <vt:lpstr>Wages and Salaries - TS Tips</vt:lpstr>
      <vt:lpstr>Wages and Salaries - TS Tips</vt:lpstr>
      <vt:lpstr>Excess NJSUI, NJSDI or NJFLI</vt:lpstr>
      <vt:lpstr>TS - Excess NJSUI, NJSDI, NJFLI:  NJ Form 2450</vt:lpstr>
      <vt:lpstr>TS - Excess NJSUI, NJSDI, NJFLI:  NJ 1040 Lines 52 - 54</vt:lpstr>
      <vt:lpstr>Federal Pre-Tax Medical Insurance Expenses</vt:lpstr>
      <vt:lpstr>Federal Pre-Tax Medical Insurance Expenses</vt:lpstr>
      <vt:lpstr>Federal Pre-Tax Medical Insurance Expenses</vt:lpstr>
      <vt:lpstr>Medicaid Waiver Payments</vt:lpstr>
      <vt:lpstr>Medicaid Waiver Payments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7</cp:revision>
  <cp:lastPrinted>2012-10-15T20:27:10Z</cp:lastPrinted>
  <dcterms:created xsi:type="dcterms:W3CDTF">2014-10-17T16:41:52Z</dcterms:created>
  <dcterms:modified xsi:type="dcterms:W3CDTF">2017-11-15T05:31:29Z</dcterms:modified>
</cp:coreProperties>
</file>